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1"/>
    <p:sldMasterId id="2147483670" r:id="rId2"/>
  </p:sldMasterIdLst>
  <p:notesMasterIdLst>
    <p:notesMasterId r:id="rId9"/>
  </p:notesMasterIdLst>
  <p:handoutMasterIdLst>
    <p:handoutMasterId r:id="rId10"/>
  </p:handoutMasterIdLst>
  <p:sldIdLst>
    <p:sldId id="721" r:id="rId3"/>
    <p:sldId id="723" r:id="rId4"/>
    <p:sldId id="724" r:id="rId5"/>
    <p:sldId id="725" r:id="rId6"/>
    <p:sldId id="726" r:id="rId7"/>
    <p:sldId id="727" r:id="rId8"/>
  </p:sldIdLst>
  <p:sldSz cx="9144000" cy="6858000" type="screen4x3"/>
  <p:notesSz cx="9296400" cy="7010400"/>
  <p:defaultTextStyle>
    <a:defPPr>
      <a:defRPr lang="en-US"/>
    </a:defPPr>
    <a:lvl1pPr algn="l" rtl="0" fontAlgn="base">
      <a:spcBef>
        <a:spcPct val="0"/>
      </a:spcBef>
      <a:spcAft>
        <a:spcPct val="0"/>
      </a:spcAft>
      <a:defRPr sz="3600" kern="1200">
        <a:solidFill>
          <a:schemeClr val="tx1"/>
        </a:solidFill>
        <a:latin typeface="Garamond" pitchFamily="18" charset="0"/>
        <a:ea typeface="+mn-ea"/>
        <a:cs typeface="+mn-cs"/>
      </a:defRPr>
    </a:lvl1pPr>
    <a:lvl2pPr marL="457200" algn="l" rtl="0" fontAlgn="base">
      <a:spcBef>
        <a:spcPct val="0"/>
      </a:spcBef>
      <a:spcAft>
        <a:spcPct val="0"/>
      </a:spcAft>
      <a:defRPr sz="3600" kern="1200">
        <a:solidFill>
          <a:schemeClr val="tx1"/>
        </a:solidFill>
        <a:latin typeface="Garamond" pitchFamily="18" charset="0"/>
        <a:ea typeface="+mn-ea"/>
        <a:cs typeface="+mn-cs"/>
      </a:defRPr>
    </a:lvl2pPr>
    <a:lvl3pPr marL="914400" algn="l" rtl="0" fontAlgn="base">
      <a:spcBef>
        <a:spcPct val="0"/>
      </a:spcBef>
      <a:spcAft>
        <a:spcPct val="0"/>
      </a:spcAft>
      <a:defRPr sz="3600" kern="1200">
        <a:solidFill>
          <a:schemeClr val="tx1"/>
        </a:solidFill>
        <a:latin typeface="Garamond" pitchFamily="18" charset="0"/>
        <a:ea typeface="+mn-ea"/>
        <a:cs typeface="+mn-cs"/>
      </a:defRPr>
    </a:lvl3pPr>
    <a:lvl4pPr marL="1371600" algn="l" rtl="0" fontAlgn="base">
      <a:spcBef>
        <a:spcPct val="0"/>
      </a:spcBef>
      <a:spcAft>
        <a:spcPct val="0"/>
      </a:spcAft>
      <a:defRPr sz="3600" kern="1200">
        <a:solidFill>
          <a:schemeClr val="tx1"/>
        </a:solidFill>
        <a:latin typeface="Garamond" pitchFamily="18" charset="0"/>
        <a:ea typeface="+mn-ea"/>
        <a:cs typeface="+mn-cs"/>
      </a:defRPr>
    </a:lvl4pPr>
    <a:lvl5pPr marL="1828800" algn="l" rtl="0" fontAlgn="base">
      <a:spcBef>
        <a:spcPct val="0"/>
      </a:spcBef>
      <a:spcAft>
        <a:spcPct val="0"/>
      </a:spcAft>
      <a:defRPr sz="3600" kern="1200">
        <a:solidFill>
          <a:schemeClr val="tx1"/>
        </a:solidFill>
        <a:latin typeface="Garamond" pitchFamily="18" charset="0"/>
        <a:ea typeface="+mn-ea"/>
        <a:cs typeface="+mn-cs"/>
      </a:defRPr>
    </a:lvl5pPr>
    <a:lvl6pPr marL="2286000" algn="l" defTabSz="914400" rtl="0" eaLnBrk="1" latinLnBrk="0" hangingPunct="1">
      <a:defRPr sz="3600" kern="1200">
        <a:solidFill>
          <a:schemeClr val="tx1"/>
        </a:solidFill>
        <a:latin typeface="Garamond" pitchFamily="18" charset="0"/>
        <a:ea typeface="+mn-ea"/>
        <a:cs typeface="+mn-cs"/>
      </a:defRPr>
    </a:lvl6pPr>
    <a:lvl7pPr marL="2743200" algn="l" defTabSz="914400" rtl="0" eaLnBrk="1" latinLnBrk="0" hangingPunct="1">
      <a:defRPr sz="3600" kern="1200">
        <a:solidFill>
          <a:schemeClr val="tx1"/>
        </a:solidFill>
        <a:latin typeface="Garamond" pitchFamily="18" charset="0"/>
        <a:ea typeface="+mn-ea"/>
        <a:cs typeface="+mn-cs"/>
      </a:defRPr>
    </a:lvl7pPr>
    <a:lvl8pPr marL="3200400" algn="l" defTabSz="914400" rtl="0" eaLnBrk="1" latinLnBrk="0" hangingPunct="1">
      <a:defRPr sz="3600" kern="1200">
        <a:solidFill>
          <a:schemeClr val="tx1"/>
        </a:solidFill>
        <a:latin typeface="Garamond" pitchFamily="18" charset="0"/>
        <a:ea typeface="+mn-ea"/>
        <a:cs typeface="+mn-cs"/>
      </a:defRPr>
    </a:lvl8pPr>
    <a:lvl9pPr marL="3657600" algn="l" defTabSz="914400" rtl="0" eaLnBrk="1" latinLnBrk="0" hangingPunct="1">
      <a:defRPr sz="3600"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FF00"/>
    <a:srgbClr val="CC0000"/>
    <a:srgbClr val="FF0000"/>
    <a:srgbClr val="FF7C80"/>
    <a:srgbClr val="0000FF"/>
    <a:srgbClr val="006600"/>
    <a:srgbClr val="FC6D02"/>
    <a:srgbClr val="66FFFF"/>
    <a:srgbClr val="000000"/>
    <a:srgbClr val="00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0036" autoAdjust="0"/>
    <p:restoredTop sz="86326" autoAdjust="0"/>
  </p:normalViewPr>
  <p:slideViewPr>
    <p:cSldViewPr>
      <p:cViewPr>
        <p:scale>
          <a:sx n="90" d="100"/>
          <a:sy n="90" d="100"/>
        </p:scale>
        <p:origin x="-175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73" d="100"/>
          <a:sy n="73" d="100"/>
        </p:scale>
        <p:origin x="-3084" y="-108"/>
      </p:cViewPr>
      <p:guideLst>
        <p:guide orient="horz" pos="2208"/>
        <p:guide pos="292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4026289" cy="350760"/>
          </a:xfrm>
          <a:prstGeom prst="rect">
            <a:avLst/>
          </a:prstGeom>
          <a:noFill/>
          <a:ln w="9525">
            <a:noFill/>
            <a:miter lim="800000"/>
            <a:headEnd/>
            <a:tailEnd/>
          </a:ln>
          <a:effectLst/>
        </p:spPr>
        <p:txBody>
          <a:bodyPr vert="horz" wrap="square" lIns="93217" tIns="46609" rIns="93217" bIns="46609" numCol="1" anchor="t" anchorCtr="0" compatLnSpc="1">
            <a:prstTxWarp prst="textNoShape">
              <a:avLst/>
            </a:prstTxWarp>
          </a:bodyPr>
          <a:lstStyle>
            <a:lvl1pPr defTabSz="931863" eaLnBrk="0" hangingPunct="0">
              <a:defRPr sz="1200">
                <a:latin typeface="Times New Roman" pitchFamily="18" charset="0"/>
              </a:defRPr>
            </a:lvl1pPr>
          </a:lstStyle>
          <a:p>
            <a:pPr>
              <a:defRPr/>
            </a:pPr>
            <a:endParaRPr lang="en-US"/>
          </a:p>
        </p:txBody>
      </p:sp>
      <p:sp>
        <p:nvSpPr>
          <p:cNvPr id="75779" name="Rectangle 3"/>
          <p:cNvSpPr>
            <a:spLocks noGrp="1" noChangeArrowheads="1"/>
          </p:cNvSpPr>
          <p:nvPr>
            <p:ph type="dt" sz="quarter" idx="1"/>
          </p:nvPr>
        </p:nvSpPr>
        <p:spPr bwMode="auto">
          <a:xfrm>
            <a:off x="5270113" y="0"/>
            <a:ext cx="4026288" cy="350760"/>
          </a:xfrm>
          <a:prstGeom prst="rect">
            <a:avLst/>
          </a:prstGeom>
          <a:noFill/>
          <a:ln w="9525">
            <a:noFill/>
            <a:miter lim="800000"/>
            <a:headEnd/>
            <a:tailEnd/>
          </a:ln>
          <a:effectLst/>
        </p:spPr>
        <p:txBody>
          <a:bodyPr vert="horz" wrap="square" lIns="93217" tIns="46609" rIns="93217" bIns="46609"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a:p>
        </p:txBody>
      </p:sp>
      <p:sp>
        <p:nvSpPr>
          <p:cNvPr id="75780" name="Rectangle 4"/>
          <p:cNvSpPr>
            <a:spLocks noGrp="1" noChangeArrowheads="1"/>
          </p:cNvSpPr>
          <p:nvPr>
            <p:ph type="ftr" sz="quarter" idx="2"/>
          </p:nvPr>
        </p:nvSpPr>
        <p:spPr bwMode="auto">
          <a:xfrm>
            <a:off x="0" y="6659642"/>
            <a:ext cx="4026289" cy="350759"/>
          </a:xfrm>
          <a:prstGeom prst="rect">
            <a:avLst/>
          </a:prstGeom>
          <a:noFill/>
          <a:ln w="9525">
            <a:noFill/>
            <a:miter lim="800000"/>
            <a:headEnd/>
            <a:tailEnd/>
          </a:ln>
          <a:effectLst/>
        </p:spPr>
        <p:txBody>
          <a:bodyPr vert="horz" wrap="square" lIns="93217" tIns="46609" rIns="93217" bIns="46609" numCol="1" anchor="b" anchorCtr="0" compatLnSpc="1">
            <a:prstTxWarp prst="textNoShape">
              <a:avLst/>
            </a:prstTxWarp>
          </a:bodyPr>
          <a:lstStyle>
            <a:lvl1pPr defTabSz="931863" eaLnBrk="0" hangingPunct="0">
              <a:defRPr sz="1200">
                <a:latin typeface="Times New Roman" pitchFamily="18" charset="0"/>
              </a:defRPr>
            </a:lvl1pPr>
          </a:lstStyle>
          <a:p>
            <a:pPr>
              <a:defRPr/>
            </a:pPr>
            <a:endParaRPr lang="en-US"/>
          </a:p>
        </p:txBody>
      </p:sp>
      <p:sp>
        <p:nvSpPr>
          <p:cNvPr id="75781" name="Rectangle 5"/>
          <p:cNvSpPr>
            <a:spLocks noGrp="1" noChangeArrowheads="1"/>
          </p:cNvSpPr>
          <p:nvPr>
            <p:ph type="sldNum" sz="quarter" idx="3"/>
          </p:nvPr>
        </p:nvSpPr>
        <p:spPr bwMode="auto">
          <a:xfrm>
            <a:off x="5270113" y="6659642"/>
            <a:ext cx="4026288" cy="350759"/>
          </a:xfrm>
          <a:prstGeom prst="rect">
            <a:avLst/>
          </a:prstGeom>
          <a:noFill/>
          <a:ln w="9525">
            <a:noFill/>
            <a:miter lim="800000"/>
            <a:headEnd/>
            <a:tailEnd/>
          </a:ln>
          <a:effectLst/>
        </p:spPr>
        <p:txBody>
          <a:bodyPr vert="horz" wrap="square" lIns="93217" tIns="46609" rIns="93217" bIns="46609" numCol="1" anchor="b" anchorCtr="0" compatLnSpc="1">
            <a:prstTxWarp prst="textNoShape">
              <a:avLst/>
            </a:prstTxWarp>
          </a:bodyPr>
          <a:lstStyle>
            <a:lvl1pPr algn="r" defTabSz="931863" eaLnBrk="0" hangingPunct="0">
              <a:defRPr sz="1200">
                <a:latin typeface="Times New Roman" pitchFamily="18" charset="0"/>
              </a:defRPr>
            </a:lvl1pPr>
          </a:lstStyle>
          <a:p>
            <a:pPr>
              <a:defRPr/>
            </a:pPr>
            <a:fld id="{6BFA0A29-D4D7-4986-94F8-C0F78B3A7AA3}" type="slidenum">
              <a:rPr lang="en-US"/>
              <a:pPr>
                <a:defRPr/>
              </a:pPr>
              <a:t>‹#›</a:t>
            </a:fld>
            <a:endParaRPr lang="en-US"/>
          </a:p>
        </p:txBody>
      </p:sp>
    </p:spTree>
    <p:extLst>
      <p:ext uri="{BB962C8B-B14F-4D97-AF65-F5344CB8AC3E}">
        <p14:creationId xmlns:p14="http://schemas.microsoft.com/office/powerpoint/2010/main" xmlns="" val="611902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26289" cy="350760"/>
          </a:xfrm>
          <a:prstGeom prst="rect">
            <a:avLst/>
          </a:prstGeom>
          <a:noFill/>
          <a:ln w="9525">
            <a:noFill/>
            <a:miter lim="800000"/>
            <a:headEnd/>
            <a:tailEnd/>
          </a:ln>
          <a:effectLst/>
        </p:spPr>
        <p:txBody>
          <a:bodyPr vert="horz" wrap="square" lIns="93217" tIns="46609" rIns="93217" bIns="46609" numCol="1" anchor="t" anchorCtr="0" compatLnSpc="1">
            <a:prstTxWarp prst="textNoShape">
              <a:avLst/>
            </a:prstTxWarp>
          </a:bodyPr>
          <a:lstStyle>
            <a:lvl1pPr defTabSz="931863" eaLnBrk="0" hangingPunct="0">
              <a:defRPr sz="12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5270113" y="0"/>
            <a:ext cx="4026288" cy="350760"/>
          </a:xfrm>
          <a:prstGeom prst="rect">
            <a:avLst/>
          </a:prstGeom>
          <a:noFill/>
          <a:ln w="9525">
            <a:noFill/>
            <a:miter lim="800000"/>
            <a:headEnd/>
            <a:tailEnd/>
          </a:ln>
          <a:effectLst/>
        </p:spPr>
        <p:txBody>
          <a:bodyPr vert="horz" wrap="square" lIns="93217" tIns="46609" rIns="93217" bIns="46609"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2897188" y="525463"/>
            <a:ext cx="3506787" cy="26289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1239520" y="3330420"/>
            <a:ext cx="6817360" cy="3154441"/>
          </a:xfrm>
          <a:prstGeom prst="rect">
            <a:avLst/>
          </a:prstGeom>
          <a:noFill/>
          <a:ln w="9525">
            <a:noFill/>
            <a:miter lim="800000"/>
            <a:headEnd/>
            <a:tailEnd/>
          </a:ln>
          <a:effectLst/>
        </p:spPr>
        <p:txBody>
          <a:bodyPr vert="horz" wrap="square" lIns="93217" tIns="46609" rIns="93217" bIns="4660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6659642"/>
            <a:ext cx="4026289" cy="350759"/>
          </a:xfrm>
          <a:prstGeom prst="rect">
            <a:avLst/>
          </a:prstGeom>
          <a:noFill/>
          <a:ln w="9525">
            <a:noFill/>
            <a:miter lim="800000"/>
            <a:headEnd/>
            <a:tailEnd/>
          </a:ln>
          <a:effectLst/>
        </p:spPr>
        <p:txBody>
          <a:bodyPr vert="horz" wrap="square" lIns="93217" tIns="46609" rIns="93217" bIns="46609" numCol="1" anchor="b" anchorCtr="0" compatLnSpc="1">
            <a:prstTxWarp prst="textNoShape">
              <a:avLst/>
            </a:prstTxWarp>
          </a:bodyPr>
          <a:lstStyle>
            <a:lvl1pPr defTabSz="931863" eaLnBrk="0" hangingPunct="0">
              <a:defRPr sz="12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5270113" y="6659642"/>
            <a:ext cx="4026288" cy="350759"/>
          </a:xfrm>
          <a:prstGeom prst="rect">
            <a:avLst/>
          </a:prstGeom>
          <a:noFill/>
          <a:ln w="9525">
            <a:noFill/>
            <a:miter lim="800000"/>
            <a:headEnd/>
            <a:tailEnd/>
          </a:ln>
          <a:effectLst/>
        </p:spPr>
        <p:txBody>
          <a:bodyPr vert="horz" wrap="square" lIns="93217" tIns="46609" rIns="93217" bIns="46609" numCol="1" anchor="b" anchorCtr="0" compatLnSpc="1">
            <a:prstTxWarp prst="textNoShape">
              <a:avLst/>
            </a:prstTxWarp>
          </a:bodyPr>
          <a:lstStyle>
            <a:lvl1pPr algn="r" defTabSz="931863" eaLnBrk="0" hangingPunct="0">
              <a:defRPr sz="1200">
                <a:latin typeface="Times New Roman" pitchFamily="18" charset="0"/>
              </a:defRPr>
            </a:lvl1pPr>
          </a:lstStyle>
          <a:p>
            <a:pPr>
              <a:defRPr/>
            </a:pPr>
            <a:fld id="{C0390593-F7D1-4AFD-987A-FBF5E817503C}" type="slidenum">
              <a:rPr lang="en-US"/>
              <a:pPr>
                <a:defRPr/>
              </a:pPr>
              <a:t>‹#›</a:t>
            </a:fld>
            <a:endParaRPr lang="en-US"/>
          </a:p>
        </p:txBody>
      </p:sp>
    </p:spTree>
    <p:extLst>
      <p:ext uri="{BB962C8B-B14F-4D97-AF65-F5344CB8AC3E}">
        <p14:creationId xmlns:p14="http://schemas.microsoft.com/office/powerpoint/2010/main" xmlns="" val="28651172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Slide Number Placeholder 3"/>
          <p:cNvSpPr txBox="1">
            <a:spLocks noGrp="1"/>
          </p:cNvSpPr>
          <p:nvPr/>
        </p:nvSpPr>
        <p:spPr bwMode="auto">
          <a:xfrm>
            <a:off x="5270113" y="6659642"/>
            <a:ext cx="4026288" cy="350759"/>
          </a:xfrm>
          <a:prstGeom prst="rect">
            <a:avLst/>
          </a:prstGeom>
          <a:noFill/>
          <a:ln w="9525">
            <a:noFill/>
            <a:miter lim="800000"/>
            <a:headEnd/>
            <a:tailEnd/>
          </a:ln>
        </p:spPr>
        <p:txBody>
          <a:bodyPr lIns="93217" tIns="46609" rIns="93217" bIns="46609" anchor="b"/>
          <a:lstStyle/>
          <a:p>
            <a:pPr algn="r" defTabSz="931863" eaLnBrk="0" hangingPunct="0"/>
            <a:fld id="{24A4CDEF-4CD9-4728-B4D8-D2E2FC3F9A4D}" type="slidenum">
              <a:rPr lang="en-US" sz="1200">
                <a:solidFill>
                  <a:prstClr val="black"/>
                </a:solidFill>
                <a:latin typeface="Times New Roman" pitchFamily="18" charset="0"/>
              </a:rPr>
              <a:pPr algn="r" defTabSz="931863" eaLnBrk="0" hangingPunct="0"/>
              <a:t>1</a:t>
            </a:fld>
            <a:endParaRPr lang="en-US" sz="1200">
              <a:solidFill>
                <a:prstClr val="black"/>
              </a:solidFill>
              <a:latin typeface="Times New Roman" pitchFamily="18" charset="0"/>
            </a:endParaRPr>
          </a:p>
        </p:txBody>
      </p:sp>
      <p:sp>
        <p:nvSpPr>
          <p:cNvPr id="28675" name="Rectangle 5"/>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5" indent="-171435">
              <a:buFont typeface="Arial" panose="020B0604020202020204" pitchFamily="34" charset="0"/>
              <a:buChar char="•"/>
            </a:pPr>
            <a:r>
              <a:rPr lang="en-US" dirty="0" smtClean="0"/>
              <a:t>The BUFR data also have better precision than TAC—0.01K</a:t>
            </a:r>
            <a:r>
              <a:rPr lang="en-US" baseline="0" dirty="0" smtClean="0"/>
              <a:t> vs. 0.2K for temperature, 0.01K vs. 0.1K or 1.0K for dewpoint depression, 0.1 m/s vs. 1 </a:t>
            </a:r>
            <a:r>
              <a:rPr lang="en-US" baseline="0" dirty="0" err="1" smtClean="0"/>
              <a:t>kt</a:t>
            </a:r>
            <a:r>
              <a:rPr lang="en-US" baseline="0" dirty="0" smtClean="0"/>
              <a:t> for wind speed, 1 </a:t>
            </a:r>
            <a:r>
              <a:rPr lang="en-US" baseline="0" dirty="0" err="1" smtClean="0"/>
              <a:t>deg</a:t>
            </a:r>
            <a:r>
              <a:rPr lang="en-US" baseline="0" dirty="0" smtClean="0"/>
              <a:t> vs. 5 </a:t>
            </a:r>
            <a:r>
              <a:rPr lang="en-US" baseline="0" dirty="0" err="1" smtClean="0"/>
              <a:t>deg</a:t>
            </a:r>
            <a:r>
              <a:rPr lang="en-US" baseline="0" dirty="0" smtClean="0"/>
              <a:t> for wind direction.</a:t>
            </a:r>
          </a:p>
          <a:p>
            <a:pPr marL="171435" indent="-171435">
              <a:buFont typeface="Arial" panose="020B0604020202020204" pitchFamily="34" charset="0"/>
              <a:buChar char="•"/>
            </a:pPr>
            <a:r>
              <a:rPr lang="en-US" baseline="0" dirty="0" smtClean="0"/>
              <a:t>Significant level winds for U.S. stations are converted from PILOT format (PPBB and PPDD) and so are in separate messages from the TEMP data.</a:t>
            </a:r>
          </a:p>
          <a:p>
            <a:pPr marL="171435" indent="-171435">
              <a:buFont typeface="Arial" panose="020B0604020202020204" pitchFamily="34" charset="0"/>
              <a:buChar char="•"/>
            </a:pPr>
            <a:r>
              <a:rPr lang="en-US" baseline="0" dirty="0" smtClean="0"/>
              <a:t>The conversion of height to pressure for significant level winds is a source of error that is avoided in the high-resolution data.  The most commonly used z-to-p conversion uses the hypsometric equation with standard atmosphere temperatures (compare squares in above figure).  FNMOC uses the model background height field on pressure surfaces to provide the z-to-p conversion, which has less error than the standard atmosphere but which still has some error compared to the high-resolution data.</a:t>
            </a:r>
            <a:endParaRPr lang="en-US" dirty="0"/>
          </a:p>
        </p:txBody>
      </p:sp>
      <p:sp>
        <p:nvSpPr>
          <p:cNvPr id="4" name="Slide Number Placeholder 3"/>
          <p:cNvSpPr>
            <a:spLocks noGrp="1"/>
          </p:cNvSpPr>
          <p:nvPr>
            <p:ph type="sldNum" sz="quarter" idx="10"/>
          </p:nvPr>
        </p:nvSpPr>
        <p:spPr/>
        <p:txBody>
          <a:bodyPr/>
          <a:lstStyle/>
          <a:p>
            <a:fld id="{0F4F0E77-D7FC-4A89-98A8-37D00AAF7B84}"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xmlns="" val="1361643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5" indent="-171435">
              <a:buFont typeface="Arial" panose="020B0604020202020204" pitchFamily="34" charset="0"/>
              <a:buChar char="•"/>
            </a:pPr>
            <a:r>
              <a:rPr lang="en-US" dirty="0" smtClean="0"/>
              <a:t>Proper</a:t>
            </a:r>
            <a:r>
              <a:rPr lang="en-US" baseline="0" dirty="0" smtClean="0"/>
              <a:t> BUFR actually uses two messages—one is sent when the balloon reaches 100 mb, the other is sent at balloon burst.</a:t>
            </a:r>
          </a:p>
          <a:p>
            <a:pPr marL="171435" indent="-171435">
              <a:buFont typeface="Arial" panose="020B0604020202020204" pitchFamily="34" charset="0"/>
              <a:buChar char="•"/>
            </a:pPr>
            <a:r>
              <a:rPr lang="en-US" baseline="0" dirty="0" smtClean="0"/>
              <a:t>If duplicate checking is done by message rather than by level, BUFR by parts can be difficult to use, especially when the same bulletin headers are used for more than one of the messages.</a:t>
            </a:r>
          </a:p>
          <a:p>
            <a:pPr marL="171435" indent="-171435">
              <a:buFont typeface="Arial" panose="020B0604020202020204" pitchFamily="34" charset="0"/>
              <a:buChar char="•"/>
            </a:pPr>
            <a:r>
              <a:rPr lang="en-US" baseline="0" dirty="0" smtClean="0"/>
              <a:t>The U.S. BMT BUFR includes typically 5-6 messages, typically two IUK messages (one with just part A and one with parts A and B) and 3-5 IUS messages (one with all four parts, and often later ones with just parts B, C, and D, and with just parts C and D.  Having incomplete messages in the later reports causes problems for some applications.  </a:t>
            </a:r>
          </a:p>
          <a:p>
            <a:pPr marL="171435" indent="-171435">
              <a:buFont typeface="Arial" panose="020B0604020202020204" pitchFamily="34" charset="0"/>
              <a:buChar char="•"/>
            </a:pPr>
            <a:r>
              <a:rPr lang="en-US" baseline="0" dirty="0" smtClean="0"/>
              <a:t>The duplicate check used to process the data depicted above preferentially keeps IUS messages over IUK messages and keeps messages with later receipt times over those with earlier receipt times.  If an earlier message contains all four parts and a later message contains just parts C and D, the sounding post-duplicate check will contain data from both messages—low level data from the earlier message and upper level data from the later message.</a:t>
            </a:r>
            <a:endParaRPr lang="en-US" dirty="0"/>
          </a:p>
        </p:txBody>
      </p:sp>
      <p:sp>
        <p:nvSpPr>
          <p:cNvPr id="4" name="Slide Number Placeholder 3"/>
          <p:cNvSpPr>
            <a:spLocks noGrp="1"/>
          </p:cNvSpPr>
          <p:nvPr>
            <p:ph type="sldNum" sz="quarter" idx="10"/>
          </p:nvPr>
        </p:nvSpPr>
        <p:spPr/>
        <p:txBody>
          <a:bodyPr/>
          <a:lstStyle/>
          <a:p>
            <a:fld id="{0F4F0E77-D7FC-4A89-98A8-37D00AAF7B84}"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xmlns="" val="1835789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18">
              <a:defRPr/>
            </a:pPr>
            <a:r>
              <a:rPr lang="en-US" baseline="0" dirty="0" smtClean="0"/>
              <a:t>Most BUFR radiosonde data errors occur in messages converted from TAC, typically arising from the TAC decoder.</a:t>
            </a:r>
            <a:endParaRPr lang="en-US" dirty="0" smtClean="0"/>
          </a:p>
          <a:p>
            <a:endParaRPr lang="en-US" dirty="0"/>
          </a:p>
        </p:txBody>
      </p:sp>
      <p:sp>
        <p:nvSpPr>
          <p:cNvPr id="4" name="Slide Number Placeholder 3"/>
          <p:cNvSpPr>
            <a:spLocks noGrp="1"/>
          </p:cNvSpPr>
          <p:nvPr>
            <p:ph type="sldNum" sz="quarter" idx="10"/>
          </p:nvPr>
        </p:nvSpPr>
        <p:spPr/>
        <p:txBody>
          <a:bodyPr/>
          <a:lstStyle/>
          <a:p>
            <a:fld id="{0F4F0E77-D7FC-4A89-98A8-37D00AAF7B84}"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xmlns="" val="2805174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Soundings with drift data by and large have correct</a:t>
            </a:r>
            <a:r>
              <a:rPr lang="en-US" baseline="0" dirty="0" smtClean="0"/>
              <a:t> metadata.</a:t>
            </a:r>
            <a:endParaRPr lang="en-US" dirty="0"/>
          </a:p>
        </p:txBody>
      </p:sp>
      <p:sp>
        <p:nvSpPr>
          <p:cNvPr id="4" name="Slide Number Placeholder 3"/>
          <p:cNvSpPr>
            <a:spLocks noGrp="1"/>
          </p:cNvSpPr>
          <p:nvPr>
            <p:ph type="sldNum" sz="quarter" idx="10"/>
          </p:nvPr>
        </p:nvSpPr>
        <p:spPr/>
        <p:txBody>
          <a:bodyPr/>
          <a:lstStyle/>
          <a:p>
            <a:fld id="{BB26CCD2-663F-42C8-9F72-5599C387F80D}"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xmlns="" val="733688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discrepancy</a:t>
            </a:r>
            <a:r>
              <a:rPr lang="en-US" baseline="0" dirty="0" smtClean="0"/>
              <a:t> between the FNMOC location and the BUFR location was reported to NCO Silver Spring  on 7/11/14.  At the time, the WMO station list did not even include Yuma; a January update to WMO added Yuma but with the wrong location.  The correct location was obtained from YPG and reported to NCO Silver Spring on 1/20/15 (after their January update), but the 3/10/15 version of WMO </a:t>
            </a:r>
            <a:r>
              <a:rPr lang="en-US" baseline="0" dirty="0" err="1" smtClean="0"/>
              <a:t>VolA</a:t>
            </a:r>
            <a:r>
              <a:rPr lang="en-US" baseline="0" dirty="0" smtClean="0"/>
              <a:t> still lists the above values, which are also the ones used in BUFR as of 3/18/15.</a:t>
            </a:r>
            <a:endParaRPr lang="en-US" dirty="0"/>
          </a:p>
        </p:txBody>
      </p:sp>
      <p:sp>
        <p:nvSpPr>
          <p:cNvPr id="4" name="Slide Number Placeholder 3"/>
          <p:cNvSpPr>
            <a:spLocks noGrp="1"/>
          </p:cNvSpPr>
          <p:nvPr>
            <p:ph type="sldNum" sz="quarter" idx="10"/>
          </p:nvPr>
        </p:nvSpPr>
        <p:spPr/>
        <p:txBody>
          <a:bodyPr/>
          <a:lstStyle/>
          <a:p>
            <a:fld id="{BB26CCD2-663F-42C8-9F72-5599C387F80D}"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xmlns="" val="733688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0" hangingPunct="0">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0" hangingPunct="0">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0" hangingPunct="0">
                  <a:defRPr/>
                </a:pPr>
                <a:endParaRPr lang="en-US"/>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eaLnBrk="0" hangingPunct="0">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0" hangingPunct="0">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eaLnBrk="0" hangingPunct="0">
                <a:defRPr/>
              </a:pPr>
              <a:endParaRPr lang="en-US"/>
            </a:p>
          </p:txBody>
        </p:sp>
      </p:grpSp>
      <p:sp>
        <p:nvSpPr>
          <p:cNvPr id="579595"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57959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9E00481B-67C6-41E9-9315-893710119B8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A3ED01F-B182-44F6-B551-89A4D18183CD}"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E7C7BD5-D64A-4951-8510-318D1CB00E59}"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
          <p:cNvSpPr>
            <a:spLocks noGrp="1" noChangeArrowheads="1"/>
          </p:cNvSpPr>
          <p:nvPr>
            <p:ph type="dt" sz="half" idx="10"/>
          </p:nvPr>
        </p:nvSpPr>
        <p:spPr>
          <a:ln/>
        </p:spPr>
        <p:txBody>
          <a:bodyPr/>
          <a:lstStyle>
            <a:lvl1pPr>
              <a:defRPr/>
            </a:lvl1pPr>
          </a:lstStyle>
          <a:p>
            <a:pPr>
              <a:defRPr/>
            </a:pPr>
            <a:endParaRPr lang="en-US"/>
          </a:p>
        </p:txBody>
      </p:sp>
      <p:sp>
        <p:nvSpPr>
          <p:cNvPr id="7" name="Rectangle 3"/>
          <p:cNvSpPr>
            <a:spLocks noGrp="1" noChangeArrowheads="1"/>
          </p:cNvSpPr>
          <p:nvPr>
            <p:ph type="sldNum" sz="quarter" idx="11"/>
          </p:nvPr>
        </p:nvSpPr>
        <p:spPr>
          <a:ln/>
        </p:spPr>
        <p:txBody>
          <a:bodyPr/>
          <a:lstStyle>
            <a:lvl1pPr>
              <a:defRPr/>
            </a:lvl1pPr>
          </a:lstStyle>
          <a:p>
            <a:pPr>
              <a:defRPr/>
            </a:pPr>
            <a:fld id="{0149871E-1F53-46EE-AEE1-558F2D37CC70}" type="slidenum">
              <a:rPr lang="en-US"/>
              <a:pPr>
                <a:defRPr/>
              </a:pPr>
              <a:t>‹#›</a:t>
            </a:fld>
            <a:endParaRPr lang="en-US"/>
          </a:p>
        </p:txBody>
      </p:sp>
      <p:sp>
        <p:nvSpPr>
          <p:cNvPr id="8"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61D20E67-D422-4DA5-90C3-8ECCA02D4408}"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74FC12-1254-4482-87E7-358F79FDEA7D}" type="datetimeFigureOut">
              <a:rPr lang="en-US" smtClean="0">
                <a:solidFill>
                  <a:prstClr val="black">
                    <a:tint val="75000"/>
                  </a:prstClr>
                </a:solidFill>
              </a:rPr>
              <a:pPr/>
              <a:t>10/7/2015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3AC32A3-91C5-4CDB-B5F4-4FA1FD5DA9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93097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4FC12-1254-4482-87E7-358F79FDEA7D}" type="datetimeFigureOut">
              <a:rPr lang="en-US" smtClean="0">
                <a:solidFill>
                  <a:prstClr val="black">
                    <a:tint val="75000"/>
                  </a:prstClr>
                </a:solidFill>
              </a:rPr>
              <a:pPr/>
              <a:t>10/7/2015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3AC32A3-91C5-4CDB-B5F4-4FA1FD5DA9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1407145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74FC12-1254-4482-87E7-358F79FDEA7D}" type="datetimeFigureOut">
              <a:rPr lang="en-US" smtClean="0">
                <a:solidFill>
                  <a:prstClr val="black">
                    <a:tint val="75000"/>
                  </a:prstClr>
                </a:solidFill>
              </a:rPr>
              <a:pPr/>
              <a:t>10/7/2015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3AC32A3-91C5-4CDB-B5F4-4FA1FD5DA9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8779252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74FC12-1254-4482-87E7-358F79FDEA7D}" type="datetimeFigureOut">
              <a:rPr lang="en-US" smtClean="0">
                <a:solidFill>
                  <a:prstClr val="black">
                    <a:tint val="75000"/>
                  </a:prstClr>
                </a:solidFill>
              </a:rPr>
              <a:pPr/>
              <a:t>10/7/2015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3AC32A3-91C5-4CDB-B5F4-4FA1FD5DA9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936842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74FC12-1254-4482-87E7-358F79FDEA7D}" type="datetimeFigureOut">
              <a:rPr lang="en-US" smtClean="0">
                <a:solidFill>
                  <a:prstClr val="black">
                    <a:tint val="75000"/>
                  </a:prstClr>
                </a:solidFill>
              </a:rPr>
              <a:pPr/>
              <a:t>10/7/2015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3AC32A3-91C5-4CDB-B5F4-4FA1FD5DA9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824954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74FC12-1254-4482-87E7-358F79FDEA7D}" type="datetimeFigureOut">
              <a:rPr lang="en-US" smtClean="0">
                <a:solidFill>
                  <a:prstClr val="black">
                    <a:tint val="75000"/>
                  </a:prstClr>
                </a:solidFill>
              </a:rPr>
              <a:pPr/>
              <a:t>10/7/2015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3AC32A3-91C5-4CDB-B5F4-4FA1FD5DA9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770036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A12E5DE4-3984-4959-91D9-FCEB84A58D09}"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74FC12-1254-4482-87E7-358F79FDEA7D}" type="datetimeFigureOut">
              <a:rPr lang="en-US" smtClean="0">
                <a:solidFill>
                  <a:prstClr val="black">
                    <a:tint val="75000"/>
                  </a:prstClr>
                </a:solidFill>
              </a:rPr>
              <a:pPr/>
              <a:t>10/7/2015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3AC32A3-91C5-4CDB-B5F4-4FA1FD5DA9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374288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4FC12-1254-4482-87E7-358F79FDEA7D}" type="datetimeFigureOut">
              <a:rPr lang="en-US" smtClean="0">
                <a:solidFill>
                  <a:prstClr val="black">
                    <a:tint val="75000"/>
                  </a:prstClr>
                </a:solidFill>
              </a:rPr>
              <a:pPr/>
              <a:t>10/7/2015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3AC32A3-91C5-4CDB-B5F4-4FA1FD5DA9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8725567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4FC12-1254-4482-87E7-358F79FDEA7D}" type="datetimeFigureOut">
              <a:rPr lang="en-US" smtClean="0">
                <a:solidFill>
                  <a:prstClr val="black">
                    <a:tint val="75000"/>
                  </a:prstClr>
                </a:solidFill>
              </a:rPr>
              <a:pPr/>
              <a:t>10/7/2015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3AC32A3-91C5-4CDB-B5F4-4FA1FD5DA9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6094084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4FC12-1254-4482-87E7-358F79FDEA7D}" type="datetimeFigureOut">
              <a:rPr lang="en-US" smtClean="0">
                <a:solidFill>
                  <a:prstClr val="black">
                    <a:tint val="75000"/>
                  </a:prstClr>
                </a:solidFill>
              </a:rPr>
              <a:pPr/>
              <a:t>10/7/2015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3AC32A3-91C5-4CDB-B5F4-4FA1FD5DA9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7050998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4FC12-1254-4482-87E7-358F79FDEA7D}" type="datetimeFigureOut">
              <a:rPr lang="en-US" smtClean="0">
                <a:solidFill>
                  <a:prstClr val="black">
                    <a:tint val="75000"/>
                  </a:prstClr>
                </a:solidFill>
              </a:rPr>
              <a:pPr/>
              <a:t>10/7/2015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3AC32A3-91C5-4CDB-B5F4-4FA1FD5DA9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3038539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5836D30-5C8A-43A2-9096-A51D600CBA1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xmlns="" val="1758491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2621782-9442-4345-974A-D346CD408D04}"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25B4C9F3-D265-4B5F-BB18-4D531AF70CC9}"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BDD2B2F0-2343-4A2F-9445-172601D6226E}"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40CE93D7-8B2B-4506-A940-02260D4714AB}"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EEC9C3F9-8EAE-4F81-9C91-4ABD5D0A0A5D}"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D8ED268B-2FDB-4C65-84DF-38C43185E78D}"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415CB3C5-DA30-4144-9D10-869C7FFCCBFF}"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8562"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78563"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FB31A646-380E-4490-A738-BD57DF3F5B9F}"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578566"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0" hangingPunct="0">
                  <a:defRPr/>
                </a:pPr>
                <a:endParaRPr lang="en-US"/>
              </a:p>
            </p:txBody>
          </p:sp>
          <p:sp>
            <p:nvSpPr>
              <p:cNvPr id="578567"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0" hangingPunct="0">
                  <a:defRPr/>
                </a:pPr>
                <a:endParaRPr lang="en-US"/>
              </a:p>
            </p:txBody>
          </p:sp>
          <p:sp>
            <p:nvSpPr>
              <p:cNvPr id="578568"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0" hangingPunct="0">
                  <a:defRPr/>
                </a:pPr>
                <a:endParaRPr lang="en-US"/>
              </a:p>
            </p:txBody>
          </p:sp>
          <p:sp>
            <p:nvSpPr>
              <p:cNvPr id="578569"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eaLnBrk="0" hangingPunct="0">
                  <a:defRPr/>
                </a:pPr>
                <a:endParaRPr lang="en-US"/>
              </a:p>
            </p:txBody>
          </p:sp>
          <p:sp>
            <p:nvSpPr>
              <p:cNvPr id="578570"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0" hangingPunct="0">
                  <a:defRPr/>
                </a:pPr>
                <a:endParaRPr lang="en-US"/>
              </a:p>
            </p:txBody>
          </p:sp>
        </p:grpSp>
        <p:sp>
          <p:nvSpPr>
            <p:cNvPr id="578571"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578572"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eaLnBrk="0" hangingPunct="0">
                <a:defRPr/>
              </a:pPr>
              <a:endParaRPr lang="en-US"/>
            </a:p>
          </p:txBody>
        </p:sp>
      </p:grpSp>
      <p:sp>
        <p:nvSpPr>
          <p:cNvPr id="578573"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78574"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578575"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69" r:id="rId1"/>
    <p:sldLayoutId id="2147483668" r:id="rId2"/>
    <p:sldLayoutId id="2147483667" r:id="rId3"/>
    <p:sldLayoutId id="2147483666" r:id="rId4"/>
    <p:sldLayoutId id="2147483665" r:id="rId5"/>
    <p:sldLayoutId id="2147483664" r:id="rId6"/>
    <p:sldLayoutId id="2147483663" r:id="rId7"/>
    <p:sldLayoutId id="2147483662" r:id="rId8"/>
    <p:sldLayoutId id="2147483661" r:id="rId9"/>
    <p:sldLayoutId id="2147483660" r:id="rId10"/>
    <p:sldLayoutId id="2147483659" r:id="rId11"/>
    <p:sldLayoutId id="2147483658" r:id="rId12"/>
    <p:sldLayoutId id="2147483657"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6574FC12-1254-4482-87E7-358F79FDEA7D}" type="datetimeFigureOut">
              <a:rPr lang="en-US" smtClean="0">
                <a:solidFill>
                  <a:prstClr val="black">
                    <a:tint val="75000"/>
                  </a:prstClr>
                </a:solidFill>
                <a:latin typeface="Calibri"/>
              </a:rPr>
              <a:pPr fontAlgn="auto">
                <a:spcBef>
                  <a:spcPts val="0"/>
                </a:spcBef>
                <a:spcAft>
                  <a:spcPts val="0"/>
                </a:spcAft>
              </a:pPr>
              <a:t>10/7/2015</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53AC32A3-91C5-4CDB-B5F4-4FA1FD5DA9AB}"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408898970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49" name="Slide Number Placeholder 4"/>
          <p:cNvSpPr txBox="1">
            <a:spLocks noGrp="1"/>
          </p:cNvSpPr>
          <p:nvPr/>
        </p:nvSpPr>
        <p:spPr bwMode="auto">
          <a:xfrm>
            <a:off x="6553200" y="6248400"/>
            <a:ext cx="2133600" cy="476250"/>
          </a:xfrm>
          <a:prstGeom prst="rect">
            <a:avLst/>
          </a:prstGeom>
          <a:noFill/>
          <a:ln w="9525">
            <a:noFill/>
            <a:miter lim="800000"/>
            <a:headEnd/>
            <a:tailEnd/>
          </a:ln>
        </p:spPr>
        <p:txBody>
          <a:bodyPr anchor="b"/>
          <a:lstStyle/>
          <a:p>
            <a:pPr algn="r"/>
            <a:fld id="{38B88D83-DFCE-4481-B19B-55F71031B421}" type="slidenum">
              <a:rPr lang="en-US" sz="1200">
                <a:solidFill>
                  <a:srgbClr val="FFFFFF"/>
                </a:solidFill>
                <a:latin typeface="Arial" charset="0"/>
              </a:rPr>
              <a:pPr algn="r"/>
              <a:t>1</a:t>
            </a:fld>
            <a:endParaRPr lang="en-US" sz="1200">
              <a:solidFill>
                <a:srgbClr val="FFFFFF"/>
              </a:solidFill>
              <a:latin typeface="Arial" charset="0"/>
            </a:endParaRPr>
          </a:p>
        </p:txBody>
      </p:sp>
      <p:sp>
        <p:nvSpPr>
          <p:cNvPr id="27650" name="Rectangle 4"/>
          <p:cNvSpPr>
            <a:spLocks noChangeArrowheads="1"/>
          </p:cNvSpPr>
          <p:nvPr/>
        </p:nvSpPr>
        <p:spPr bwMode="auto">
          <a:xfrm>
            <a:off x="914400" y="3276600"/>
            <a:ext cx="7391400" cy="304800"/>
          </a:xfrm>
          <a:prstGeom prst="rect">
            <a:avLst/>
          </a:prstGeom>
          <a:noFill/>
          <a:ln w="12700">
            <a:noFill/>
            <a:miter lim="800000"/>
            <a:headEnd/>
            <a:tailEnd/>
          </a:ln>
        </p:spPr>
        <p:txBody>
          <a:bodyPr anchor="ctr">
            <a:spAutoFit/>
          </a:bodyPr>
          <a:lstStyle/>
          <a:p>
            <a:pPr algn="ctr" eaLnBrk="0" hangingPunct="0"/>
            <a:r>
              <a:rPr lang="en-US" sz="1400">
                <a:solidFill>
                  <a:srgbClr val="FFFFFF"/>
                </a:solidFill>
              </a:rPr>
              <a:t>.  </a:t>
            </a:r>
          </a:p>
        </p:txBody>
      </p:sp>
      <p:sp>
        <p:nvSpPr>
          <p:cNvPr id="8" name="Rectangle 2"/>
          <p:cNvSpPr txBox="1">
            <a:spLocks noChangeArrowheads="1"/>
          </p:cNvSpPr>
          <p:nvPr/>
        </p:nvSpPr>
        <p:spPr bwMode="auto">
          <a:xfrm>
            <a:off x="152400" y="990600"/>
            <a:ext cx="8692116" cy="4572000"/>
          </a:xfrm>
          <a:prstGeom prst="rect">
            <a:avLst/>
          </a:prstGeom>
          <a:noFill/>
          <a:ln w="9525">
            <a:noFill/>
            <a:miter lim="800000"/>
            <a:headEnd/>
            <a:tailEnd/>
          </a:ln>
          <a:effectLst/>
        </p:spPr>
        <p:txBody>
          <a:bodyPr/>
          <a:lstStyle/>
          <a:p>
            <a:pPr marL="342900" indent="-342900">
              <a:lnSpc>
                <a:spcPct val="80000"/>
              </a:lnSpc>
              <a:spcBef>
                <a:spcPct val="20000"/>
              </a:spcBef>
              <a:buClr>
                <a:srgbClr val="FFCC00"/>
              </a:buClr>
              <a:buSzPct val="70000"/>
              <a:defRPr/>
            </a:pPr>
            <a:r>
              <a:rPr lang="en-US" sz="3200" dirty="0">
                <a:solidFill>
                  <a:srgbClr val="FFC000"/>
                </a:solidFill>
              </a:rPr>
              <a:t> </a:t>
            </a:r>
            <a:r>
              <a:rPr lang="en-US" sz="2800" dirty="0" smtClean="0">
                <a:solidFill>
                  <a:srgbClr val="FFC000"/>
                </a:solidFill>
              </a:rPr>
              <a:t>Upper Air BUFR Data Status</a:t>
            </a:r>
            <a:r>
              <a:rPr lang="en-US" sz="2000" dirty="0" smtClean="0">
                <a:solidFill>
                  <a:srgbClr val="00FF00"/>
                </a:solidFill>
              </a:rPr>
              <a:t> </a:t>
            </a:r>
            <a:endParaRPr lang="en-US" sz="2400" dirty="0" smtClean="0">
              <a:solidFill>
                <a:srgbClr val="00FF00"/>
              </a:solidFill>
            </a:endParaRPr>
          </a:p>
          <a:p>
            <a:pPr marL="342900" indent="-342900" algn="ctr">
              <a:lnSpc>
                <a:spcPct val="80000"/>
              </a:lnSpc>
              <a:spcBef>
                <a:spcPct val="20000"/>
              </a:spcBef>
              <a:buClr>
                <a:srgbClr val="FFCC00"/>
              </a:buClr>
              <a:buSzPct val="70000"/>
              <a:defRPr/>
            </a:pPr>
            <a:endParaRPr lang="en-US" sz="1000" dirty="0" smtClean="0">
              <a:solidFill>
                <a:srgbClr val="FFFFFF"/>
              </a:solidFill>
              <a:effectLst>
                <a:outerShdw blurRad="38100" dist="38100" dir="2700000" algn="tl">
                  <a:srgbClr val="000000"/>
                </a:outerShdw>
              </a:effectLst>
            </a:endParaRPr>
          </a:p>
          <a:p>
            <a:pPr marL="742950" lvl="1" indent="-285750">
              <a:lnSpc>
                <a:spcPct val="80000"/>
              </a:lnSpc>
              <a:spcBef>
                <a:spcPct val="20000"/>
              </a:spcBef>
              <a:buClr>
                <a:srgbClr val="A886E0"/>
              </a:buClr>
              <a:buSzPct val="70000"/>
              <a:buFont typeface="Wingdings" pitchFamily="2" charset="2"/>
              <a:buChar char="n"/>
              <a:defRPr/>
            </a:pPr>
            <a:r>
              <a:rPr lang="en-US" sz="2000" dirty="0" smtClean="0">
                <a:solidFill>
                  <a:srgbClr val="FFC000"/>
                </a:solidFill>
                <a:effectLst>
                  <a:outerShdw blurRad="38100" dist="38100" dir="2700000" algn="tl">
                    <a:srgbClr val="000000"/>
                  </a:outerShdw>
                </a:effectLst>
              </a:rPr>
              <a:t>Migrating  U.S. radiosonde data to BUFR</a:t>
            </a:r>
          </a:p>
          <a:p>
            <a:pPr marL="1200150" lvl="2" indent="-285750">
              <a:lnSpc>
                <a:spcPct val="80000"/>
              </a:lnSpc>
              <a:spcBef>
                <a:spcPct val="20000"/>
              </a:spcBef>
              <a:buClr>
                <a:srgbClr val="A886E0"/>
              </a:buClr>
              <a:buSzPct val="70000"/>
              <a:buFont typeface="Wingdings" pitchFamily="2" charset="2"/>
              <a:buChar char="n"/>
              <a:defRPr/>
            </a:pPr>
            <a:r>
              <a:rPr lang="en-US" sz="2000" dirty="0" smtClean="0">
                <a:effectLst>
                  <a:outerShdw blurRad="38100" dist="38100" dir="2700000" algn="tl">
                    <a:srgbClr val="000000"/>
                  </a:outerShdw>
                </a:effectLst>
              </a:rPr>
              <a:t>Currently, the TAC TEMP data is converted to BUFR</a:t>
            </a:r>
          </a:p>
          <a:p>
            <a:pPr marL="1657350" lvl="3" indent="-285750">
              <a:lnSpc>
                <a:spcPct val="80000"/>
              </a:lnSpc>
              <a:spcBef>
                <a:spcPct val="20000"/>
              </a:spcBef>
              <a:buClr>
                <a:srgbClr val="A886E0"/>
              </a:buClr>
              <a:buSzPct val="70000"/>
              <a:buFont typeface="Wingdings" pitchFamily="2" charset="2"/>
              <a:buChar char="n"/>
              <a:defRPr/>
            </a:pPr>
            <a:r>
              <a:rPr lang="en-US" sz="2000" dirty="0" smtClean="0">
                <a:effectLst>
                  <a:outerShdw blurRad="38100" dist="38100" dir="2700000" algn="tl">
                    <a:srgbClr val="000000"/>
                  </a:outerShdw>
                </a:effectLst>
              </a:rPr>
              <a:t>Resulting output is low-resolution and contains numerous conversion and metadata errors, making it of limited benefit to users</a:t>
            </a:r>
          </a:p>
          <a:p>
            <a:pPr marL="1200150" lvl="2" indent="-285750">
              <a:lnSpc>
                <a:spcPct val="80000"/>
              </a:lnSpc>
              <a:spcBef>
                <a:spcPct val="20000"/>
              </a:spcBef>
              <a:buClr>
                <a:srgbClr val="A886E0"/>
              </a:buClr>
              <a:buSzPct val="70000"/>
              <a:buFont typeface="Wingdings" pitchFamily="2" charset="2"/>
              <a:buChar char="n"/>
              <a:defRPr/>
            </a:pPr>
            <a:r>
              <a:rPr lang="en-US" sz="2000" dirty="0" smtClean="0">
                <a:effectLst>
                  <a:outerShdw blurRad="38100" dist="38100" dir="2700000" algn="tl">
                    <a:srgbClr val="000000"/>
                  </a:outerShdw>
                </a:effectLst>
              </a:rPr>
              <a:t>High-resolution radiosonde data is available within the RRS (Radiosonde Replacement System) software at each NWS reporting site</a:t>
            </a:r>
          </a:p>
          <a:p>
            <a:pPr marL="1657350" lvl="3" indent="-285750">
              <a:lnSpc>
                <a:spcPct val="80000"/>
              </a:lnSpc>
              <a:spcBef>
                <a:spcPct val="20000"/>
              </a:spcBef>
              <a:buClr>
                <a:srgbClr val="A886E0"/>
              </a:buClr>
              <a:buSzPct val="70000"/>
              <a:buFont typeface="Wingdings" pitchFamily="2" charset="2"/>
              <a:buChar char="n"/>
              <a:defRPr/>
            </a:pPr>
            <a:r>
              <a:rPr lang="en-US" sz="2000" dirty="0">
                <a:effectLst>
                  <a:outerShdw blurRad="38100" dist="38100" dir="2700000" algn="tl">
                    <a:srgbClr val="000000"/>
                  </a:outerShdw>
                </a:effectLst>
              </a:rPr>
              <a:t>D</a:t>
            </a:r>
            <a:r>
              <a:rPr lang="en-US" sz="2000" dirty="0" smtClean="0">
                <a:effectLst>
                  <a:outerShdw blurRad="38100" dist="38100" dir="2700000" algn="tl">
                    <a:srgbClr val="000000"/>
                  </a:outerShdw>
                </a:effectLst>
              </a:rPr>
              <a:t>ata is currently only sent to NCEI for archive on delayed schedule</a:t>
            </a:r>
          </a:p>
          <a:p>
            <a:pPr marL="1657350" lvl="3" indent="-285750">
              <a:lnSpc>
                <a:spcPct val="80000"/>
              </a:lnSpc>
              <a:spcBef>
                <a:spcPct val="20000"/>
              </a:spcBef>
              <a:buClr>
                <a:srgbClr val="A886E0"/>
              </a:buClr>
              <a:buSzPct val="70000"/>
              <a:buFont typeface="Wingdings" pitchFamily="2" charset="2"/>
              <a:buChar char="n"/>
              <a:defRPr/>
            </a:pPr>
            <a:r>
              <a:rPr lang="en-US" sz="2000" dirty="0" smtClean="0">
                <a:effectLst>
                  <a:outerShdw blurRad="38100" dist="38100" dir="2700000" algn="tl">
                    <a:srgbClr val="000000"/>
                  </a:outerShdw>
                </a:effectLst>
              </a:rPr>
              <a:t>OPCs have requested access to this data in real-time</a:t>
            </a:r>
          </a:p>
          <a:p>
            <a:pPr marL="2114550" lvl="4" indent="-285750">
              <a:lnSpc>
                <a:spcPct val="80000"/>
              </a:lnSpc>
              <a:spcBef>
                <a:spcPct val="20000"/>
              </a:spcBef>
              <a:buClr>
                <a:srgbClr val="A886E0"/>
              </a:buClr>
              <a:buSzPct val="70000"/>
              <a:buFont typeface="Wingdings" pitchFamily="2" charset="2"/>
              <a:buChar char="n"/>
              <a:defRPr/>
            </a:pPr>
            <a:r>
              <a:rPr lang="en-US" sz="2000" dirty="0" smtClean="0">
                <a:effectLst>
                  <a:outerShdw blurRad="38100" dist="38100" dir="2700000" algn="tl">
                    <a:srgbClr val="000000"/>
                  </a:outerShdw>
                </a:effectLst>
              </a:rPr>
              <a:t>Expected to be of great benefit for use in NWP</a:t>
            </a:r>
          </a:p>
          <a:p>
            <a:pPr marL="1657350" lvl="3" indent="-285750">
              <a:lnSpc>
                <a:spcPct val="80000"/>
              </a:lnSpc>
              <a:spcBef>
                <a:spcPct val="20000"/>
              </a:spcBef>
              <a:buClr>
                <a:srgbClr val="A886E0"/>
              </a:buClr>
              <a:buSzPct val="70000"/>
              <a:buFont typeface="Wingdings" pitchFamily="2" charset="2"/>
              <a:buChar char="n"/>
              <a:defRPr/>
            </a:pPr>
            <a:r>
              <a:rPr lang="en-US" sz="2000" dirty="0" smtClean="0">
                <a:effectLst>
                  <a:outerShdw blurRad="38100" dist="38100" dir="2700000" algn="tl">
                    <a:srgbClr val="000000"/>
                  </a:outerShdw>
                </a:effectLst>
              </a:rPr>
              <a:t>A project is underway within NWS to obtain access to this data in real-time and convert it to a WMO-approved BUFR sequence for dissemination to worldwide OPCs via GTS</a:t>
            </a:r>
          </a:p>
          <a:p>
            <a:pPr marL="2114550" lvl="4" indent="-285750">
              <a:lnSpc>
                <a:spcPct val="80000"/>
              </a:lnSpc>
              <a:spcBef>
                <a:spcPct val="20000"/>
              </a:spcBef>
              <a:buClr>
                <a:srgbClr val="A886E0"/>
              </a:buClr>
              <a:buSzPct val="70000"/>
              <a:buFont typeface="Wingdings" pitchFamily="2" charset="2"/>
              <a:buChar char="n"/>
              <a:defRPr/>
            </a:pPr>
            <a:r>
              <a:rPr lang="en-US" sz="2000" dirty="0" smtClean="0">
                <a:effectLst>
                  <a:outerShdw blurRad="38100" dist="38100" dir="2700000" algn="tl">
                    <a:srgbClr val="000000"/>
                  </a:outerShdw>
                </a:effectLst>
              </a:rPr>
              <a:t>Project currently being managed by NCEP Central Operations</a:t>
            </a:r>
          </a:p>
          <a:p>
            <a:pPr marL="2114550" lvl="4" indent="-285750">
              <a:lnSpc>
                <a:spcPct val="80000"/>
              </a:lnSpc>
              <a:spcBef>
                <a:spcPct val="20000"/>
              </a:spcBef>
              <a:buClr>
                <a:srgbClr val="A886E0"/>
              </a:buClr>
              <a:buSzPct val="70000"/>
              <a:buFont typeface="Wingdings" pitchFamily="2" charset="2"/>
              <a:buChar char="n"/>
              <a:defRPr/>
            </a:pPr>
            <a:r>
              <a:rPr lang="en-US" sz="2000" dirty="0" smtClean="0">
                <a:effectLst>
                  <a:outerShdw blurRad="38100" dist="38100" dir="2700000" algn="tl">
                    <a:srgbClr val="000000"/>
                  </a:outerShdw>
                </a:effectLst>
              </a:rPr>
              <a:t>Converted data will meet WMO as well as OPC requirements</a:t>
            </a:r>
          </a:p>
          <a:p>
            <a:pPr marL="2114550" lvl="4" indent="-285750">
              <a:lnSpc>
                <a:spcPct val="80000"/>
              </a:lnSpc>
              <a:spcBef>
                <a:spcPct val="20000"/>
              </a:spcBef>
              <a:buClr>
                <a:srgbClr val="A886E0"/>
              </a:buClr>
              <a:buSzPct val="70000"/>
              <a:buFont typeface="Wingdings" pitchFamily="2" charset="2"/>
              <a:buChar char="n"/>
              <a:defRPr/>
            </a:pPr>
            <a:r>
              <a:rPr lang="en-US" sz="2000" dirty="0" smtClean="0">
                <a:solidFill>
                  <a:srgbClr val="FFFF00"/>
                </a:solidFill>
                <a:effectLst>
                  <a:outerShdw blurRad="38100" dist="38100" dir="2700000" algn="tl">
                    <a:srgbClr val="000000"/>
                  </a:outerShdw>
                </a:effectLst>
              </a:rPr>
              <a:t>Project won’t include data from U.S. military (block 74) radiosonde sites, since those sites don’t have RRS installed</a:t>
            </a:r>
          </a:p>
        </p:txBody>
      </p:sp>
    </p:spTree>
    <p:extLst>
      <p:ext uri="{BB962C8B-B14F-4D97-AF65-F5344CB8AC3E}">
        <p14:creationId xmlns:p14="http://schemas.microsoft.com/office/powerpoint/2010/main" xmlns="" val="62294235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80975" y="972150"/>
            <a:ext cx="7896225" cy="3495675"/>
            <a:chOff x="-47625" y="1123950"/>
            <a:chExt cx="9210676" cy="4429125"/>
          </a:xfrm>
        </p:grpSpPr>
        <p:pic>
          <p:nvPicPr>
            <p:cNvPr id="1036" name="Picture 12"/>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62085" t="11459" r="5818" b="8854"/>
            <a:stretch/>
          </p:blipFill>
          <p:spPr bwMode="auto">
            <a:xfrm>
              <a:off x="6877050" y="1143000"/>
              <a:ext cx="2286001" cy="43719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35" name="Picture 11"/>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61653" t="11111" r="5849" b="8160"/>
            <a:stretch/>
          </p:blipFill>
          <p:spPr bwMode="auto">
            <a:xfrm>
              <a:off x="4610100" y="1123950"/>
              <a:ext cx="2314576" cy="44291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30" name="Picture 6"/>
            <p:cNvPicPr>
              <a:picLocks noChangeAspect="1" noChangeArrowheads="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t="11806" r="64961" b="9375"/>
            <a:stretch/>
          </p:blipFill>
          <p:spPr bwMode="auto">
            <a:xfrm>
              <a:off x="-47625" y="1171575"/>
              <a:ext cx="2495550" cy="43243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6" name="Picture 5"/>
            <p:cNvPicPr>
              <a:picLocks noChangeAspect="1" noChangeArrowheads="1"/>
            </p:cNvPicPr>
            <p:nvPr/>
          </p:nvPicPr>
          <p:blipFill rotWithShape="1">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1761" t="11979" r="36478" b="8160"/>
            <a:stretch/>
          </p:blipFill>
          <p:spPr bwMode="auto">
            <a:xfrm>
              <a:off x="2362200" y="1171575"/>
              <a:ext cx="2262078" cy="43815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grpSp>
      <p:sp>
        <p:nvSpPr>
          <p:cNvPr id="3" name="Slide Number Placeholder 2"/>
          <p:cNvSpPr>
            <a:spLocks noGrp="1"/>
          </p:cNvSpPr>
          <p:nvPr>
            <p:ph type="sldNum" sz="quarter" idx="12"/>
          </p:nvPr>
        </p:nvSpPr>
        <p:spPr/>
        <p:txBody>
          <a:bodyPr/>
          <a:lstStyle/>
          <a:p>
            <a:pPr>
              <a:defRPr/>
            </a:pPr>
            <a:fld id="{15836D30-5C8A-43A2-9096-A51D600CBA15}" type="slidenum">
              <a:rPr lang="en-US" smtClean="0">
                <a:solidFill>
                  <a:prstClr val="black">
                    <a:tint val="75000"/>
                  </a:prstClr>
                </a:solidFill>
              </a:rPr>
              <a:pPr>
                <a:defRPr/>
              </a:pPr>
              <a:t>2</a:t>
            </a:fld>
            <a:endParaRPr lang="en-US" dirty="0">
              <a:solidFill>
                <a:prstClr val="black">
                  <a:tint val="75000"/>
                </a:prstClr>
              </a:solidFill>
            </a:endParaRPr>
          </a:p>
        </p:txBody>
      </p:sp>
      <p:sp>
        <p:nvSpPr>
          <p:cNvPr id="8" name="Title 1"/>
          <p:cNvSpPr txBox="1">
            <a:spLocks/>
          </p:cNvSpPr>
          <p:nvPr/>
        </p:nvSpPr>
        <p:spPr bwMode="auto">
          <a:xfrm>
            <a:off x="1066800" y="76200"/>
            <a:ext cx="70866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dirty="0" smtClean="0">
                <a:solidFill>
                  <a:srgbClr val="FFC000"/>
                </a:solidFill>
                <a:effectLst>
                  <a:outerShdw blurRad="38100" dist="38100" dir="2700000" algn="tl">
                    <a:srgbClr val="000000">
                      <a:alpha val="43137"/>
                    </a:srgbClr>
                  </a:outerShdw>
                </a:effectLst>
              </a:rPr>
              <a:t>The Promise of BUFR</a:t>
            </a:r>
            <a:endParaRPr lang="en-US" dirty="0">
              <a:solidFill>
                <a:srgbClr val="FFC000"/>
              </a:solidFill>
              <a:effectLst>
                <a:outerShdw blurRad="38100" dist="38100" dir="2700000" algn="tl">
                  <a:srgbClr val="000000">
                    <a:alpha val="43137"/>
                  </a:srgbClr>
                </a:outerShdw>
              </a:effectLst>
            </a:endParaRPr>
          </a:p>
        </p:txBody>
      </p:sp>
      <p:sp>
        <p:nvSpPr>
          <p:cNvPr id="10" name="Content Placeholder 2"/>
          <p:cNvSpPr>
            <a:spLocks noGrp="1"/>
          </p:cNvSpPr>
          <p:nvPr>
            <p:ph idx="1"/>
          </p:nvPr>
        </p:nvSpPr>
        <p:spPr>
          <a:xfrm>
            <a:off x="76200" y="4880923"/>
            <a:ext cx="5105400" cy="1852752"/>
          </a:xfrm>
        </p:spPr>
        <p:txBody>
          <a:bodyPr>
            <a:normAutofit fontScale="55000" lnSpcReduction="20000"/>
          </a:bodyPr>
          <a:lstStyle/>
          <a:p>
            <a:pPr marL="0" indent="0">
              <a:buNone/>
            </a:pPr>
            <a:r>
              <a:rPr lang="en-US" sz="3300" dirty="0" smtClean="0">
                <a:solidFill>
                  <a:schemeClr val="tx1"/>
                </a:solidFill>
              </a:rPr>
              <a:t>Non-operational high-resolution sounding for 72305 	(Newport, NC) at 2015010800</a:t>
            </a:r>
          </a:p>
          <a:p>
            <a:pPr marL="0" indent="0">
              <a:buNone/>
            </a:pPr>
            <a:endParaRPr lang="en-US" sz="2500" dirty="0" smtClean="0">
              <a:solidFill>
                <a:schemeClr val="tx1"/>
              </a:solidFill>
            </a:endParaRPr>
          </a:p>
          <a:p>
            <a:pPr marL="0" indent="0">
              <a:buNone/>
            </a:pPr>
            <a:r>
              <a:rPr lang="en-US" sz="2500" dirty="0" smtClean="0">
                <a:solidFill>
                  <a:schemeClr val="tx1"/>
                </a:solidFill>
              </a:rPr>
              <a:t>BUFR: 1-sec (~</a:t>
            </a:r>
            <a:r>
              <a:rPr lang="en-US" sz="2500" dirty="0">
                <a:solidFill>
                  <a:schemeClr val="tx1"/>
                </a:solidFill>
              </a:rPr>
              <a:t>5</a:t>
            </a:r>
            <a:r>
              <a:rPr lang="en-US" sz="2500" dirty="0" smtClean="0">
                <a:solidFill>
                  <a:schemeClr val="tx1"/>
                </a:solidFill>
              </a:rPr>
              <a:t> m) data with balloon drift, all variables at all levels</a:t>
            </a:r>
          </a:p>
          <a:p>
            <a:r>
              <a:rPr lang="en-US" sz="2500" dirty="0" smtClean="0">
                <a:solidFill>
                  <a:schemeClr val="tx1"/>
                </a:solidFill>
              </a:rPr>
              <a:t>6373 levels from 1020 mb to 9.8 mb</a:t>
            </a:r>
          </a:p>
          <a:p>
            <a:r>
              <a:rPr lang="en-US" sz="2500" dirty="0" smtClean="0">
                <a:solidFill>
                  <a:schemeClr val="tx1"/>
                </a:solidFill>
              </a:rPr>
              <a:t>Similar to operational soundings from Europe</a:t>
            </a:r>
          </a:p>
          <a:p>
            <a:pPr marL="0" indent="0">
              <a:buNone/>
            </a:pPr>
            <a:r>
              <a:rPr lang="en-US" sz="2500" dirty="0" smtClean="0">
                <a:solidFill>
                  <a:schemeClr val="tx1"/>
                </a:solidFill>
              </a:rPr>
              <a:t>TAC (TEMP): mix of mandatory and significant mass/wind levels</a:t>
            </a:r>
          </a:p>
          <a:p>
            <a:r>
              <a:rPr lang="en-US" sz="2500" dirty="0" smtClean="0">
                <a:solidFill>
                  <a:schemeClr val="tx1"/>
                </a:solidFill>
              </a:rPr>
              <a:t>16 mandatory, 120 significant mass, 36 significant wind levels</a:t>
            </a:r>
          </a:p>
          <a:p>
            <a:pPr marL="457200" lvl="1" indent="0">
              <a:buNone/>
            </a:pPr>
            <a:endParaRPr lang="en-US" sz="2500" dirty="0" smtClean="0"/>
          </a:p>
          <a:p>
            <a:pPr marL="457200" lvl="1" indent="0">
              <a:buNone/>
            </a:pPr>
            <a:endParaRPr lang="en-US" sz="2500" dirty="0" smtClean="0"/>
          </a:p>
          <a:p>
            <a:pPr marL="0" indent="0">
              <a:buNone/>
            </a:pPr>
            <a:endParaRPr lang="en-US" sz="2500" dirty="0"/>
          </a:p>
        </p:txBody>
      </p:sp>
      <p:grpSp>
        <p:nvGrpSpPr>
          <p:cNvPr id="11" name="Group 10"/>
          <p:cNvGrpSpPr/>
          <p:nvPr/>
        </p:nvGrpSpPr>
        <p:grpSpPr>
          <a:xfrm>
            <a:off x="5334000" y="4527998"/>
            <a:ext cx="3688781" cy="2205677"/>
            <a:chOff x="469286" y="1143000"/>
            <a:chExt cx="8217514" cy="5486400"/>
          </a:xfrm>
        </p:grpSpPr>
        <p:pic>
          <p:nvPicPr>
            <p:cNvPr id="12" name="Picture 2" descr="C:\Users\pauley\Downloads\Newport_drift_map.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69286" y="1143000"/>
              <a:ext cx="8217514" cy="5486400"/>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3"/>
            <p:cNvPicPr>
              <a:picLocks noChangeAspect="1" noChangeArrowheads="1"/>
            </p:cNvPicPr>
            <p:nvPr/>
          </p:nvPicPr>
          <p:blipFill rotWithShape="1">
            <a:blip r:embed="rId8"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13716" t="25354" r="7616" b="13121"/>
            <a:stretch/>
          </p:blipFill>
          <p:spPr bwMode="auto">
            <a:xfrm rot="-60000">
              <a:off x="1976216" y="2040114"/>
              <a:ext cx="6290553" cy="4191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4" name="TextBox 13"/>
            <p:cNvSpPr txBox="1"/>
            <p:nvPr/>
          </p:nvSpPr>
          <p:spPr>
            <a:xfrm>
              <a:off x="1279431" y="4183617"/>
              <a:ext cx="1226868" cy="535895"/>
            </a:xfrm>
            <a:prstGeom prst="rect">
              <a:avLst/>
            </a:prstGeom>
            <a:noFill/>
          </p:spPr>
          <p:txBody>
            <a:bodyPr wrap="square" rtlCol="0">
              <a:spAutoFit/>
            </a:bodyPr>
            <a:lstStyle/>
            <a:p>
              <a:pPr fontAlgn="auto">
                <a:spcBef>
                  <a:spcPts val="0"/>
                </a:spcBef>
                <a:spcAft>
                  <a:spcPts val="0"/>
                </a:spcAft>
              </a:pPr>
              <a:r>
                <a:rPr lang="en-US" sz="800" b="1" dirty="0" smtClean="0">
                  <a:solidFill>
                    <a:srgbClr val="FFFF00"/>
                  </a:solidFill>
                  <a:latin typeface="Calibri"/>
                </a:rPr>
                <a:t>Launch</a:t>
              </a:r>
              <a:endParaRPr lang="en-US" sz="800" b="1" dirty="0">
                <a:solidFill>
                  <a:srgbClr val="FFFF00"/>
                </a:solidFill>
                <a:latin typeface="Calibri"/>
              </a:endParaRPr>
            </a:p>
          </p:txBody>
        </p:sp>
        <p:sp>
          <p:nvSpPr>
            <p:cNvPr id="15" name="TextBox 14"/>
            <p:cNvSpPr txBox="1"/>
            <p:nvPr/>
          </p:nvSpPr>
          <p:spPr>
            <a:xfrm>
              <a:off x="2294585" y="4026802"/>
              <a:ext cx="1399972" cy="535895"/>
            </a:xfrm>
            <a:prstGeom prst="rect">
              <a:avLst/>
            </a:prstGeom>
            <a:noFill/>
          </p:spPr>
          <p:txBody>
            <a:bodyPr wrap="square" rtlCol="0">
              <a:spAutoFit/>
            </a:bodyPr>
            <a:lstStyle/>
            <a:p>
              <a:pPr fontAlgn="auto">
                <a:spcBef>
                  <a:spcPts val="0"/>
                </a:spcBef>
                <a:spcAft>
                  <a:spcPts val="0"/>
                </a:spcAft>
              </a:pPr>
              <a:r>
                <a:rPr lang="en-US" sz="800" b="1" dirty="0" smtClean="0">
                  <a:solidFill>
                    <a:srgbClr val="FFFF00"/>
                  </a:solidFill>
                  <a:latin typeface="Calibri"/>
                </a:rPr>
                <a:t>500 mb</a:t>
              </a:r>
              <a:endParaRPr lang="en-US" sz="800" b="1" dirty="0">
                <a:solidFill>
                  <a:srgbClr val="FFFF00"/>
                </a:solidFill>
                <a:latin typeface="Calibri"/>
              </a:endParaRPr>
            </a:p>
          </p:txBody>
        </p:sp>
        <p:sp>
          <p:nvSpPr>
            <p:cNvPr id="16" name="TextBox 15"/>
            <p:cNvSpPr txBox="1"/>
            <p:nvPr/>
          </p:nvSpPr>
          <p:spPr>
            <a:xfrm>
              <a:off x="5540377" y="3307742"/>
              <a:ext cx="1261571" cy="535895"/>
            </a:xfrm>
            <a:prstGeom prst="rect">
              <a:avLst/>
            </a:prstGeom>
            <a:noFill/>
          </p:spPr>
          <p:txBody>
            <a:bodyPr wrap="square" rtlCol="0">
              <a:spAutoFit/>
            </a:bodyPr>
            <a:lstStyle/>
            <a:p>
              <a:pPr fontAlgn="auto">
                <a:spcBef>
                  <a:spcPts val="0"/>
                </a:spcBef>
                <a:spcAft>
                  <a:spcPts val="0"/>
                </a:spcAft>
              </a:pPr>
              <a:r>
                <a:rPr lang="en-US" sz="800" b="1" dirty="0">
                  <a:solidFill>
                    <a:srgbClr val="FFFF00"/>
                  </a:solidFill>
                  <a:latin typeface="Calibri"/>
                </a:rPr>
                <a:t>1</a:t>
              </a:r>
              <a:r>
                <a:rPr lang="en-US" sz="800" b="1" dirty="0" smtClean="0">
                  <a:solidFill>
                    <a:srgbClr val="FFFF00"/>
                  </a:solidFill>
                  <a:latin typeface="Calibri"/>
                </a:rPr>
                <a:t>00 mb</a:t>
              </a:r>
              <a:endParaRPr lang="en-US" sz="800" b="1" dirty="0">
                <a:solidFill>
                  <a:srgbClr val="FFFF00"/>
                </a:solidFill>
                <a:latin typeface="Calibri"/>
              </a:endParaRPr>
            </a:p>
          </p:txBody>
        </p:sp>
        <p:sp>
          <p:nvSpPr>
            <p:cNvPr id="17" name="TextBox 16"/>
            <p:cNvSpPr txBox="1"/>
            <p:nvPr/>
          </p:nvSpPr>
          <p:spPr>
            <a:xfrm>
              <a:off x="7259329" y="2804319"/>
              <a:ext cx="1074030" cy="535895"/>
            </a:xfrm>
            <a:prstGeom prst="rect">
              <a:avLst/>
            </a:prstGeom>
            <a:noFill/>
          </p:spPr>
          <p:txBody>
            <a:bodyPr wrap="square" rtlCol="0">
              <a:spAutoFit/>
            </a:bodyPr>
            <a:lstStyle/>
            <a:p>
              <a:pPr fontAlgn="auto">
                <a:spcBef>
                  <a:spcPts val="0"/>
                </a:spcBef>
                <a:spcAft>
                  <a:spcPts val="0"/>
                </a:spcAft>
              </a:pPr>
              <a:r>
                <a:rPr lang="en-US" sz="800" b="1" dirty="0" smtClean="0">
                  <a:solidFill>
                    <a:srgbClr val="FFFF00"/>
                  </a:solidFill>
                  <a:latin typeface="Calibri"/>
                </a:rPr>
                <a:t>9.8 mb</a:t>
              </a:r>
              <a:endParaRPr lang="en-US" sz="800" b="1" dirty="0">
                <a:solidFill>
                  <a:srgbClr val="FFFF00"/>
                </a:solidFill>
                <a:latin typeface="Calibri"/>
              </a:endParaRPr>
            </a:p>
          </p:txBody>
        </p:sp>
      </p:grpSp>
    </p:spTree>
    <p:extLst>
      <p:ext uri="{BB962C8B-B14F-4D97-AF65-F5344CB8AC3E}">
        <p14:creationId xmlns:p14="http://schemas.microsoft.com/office/powerpoint/2010/main" xmlns="" val="3681094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tretch>
            <a:fillRect/>
          </a:stretch>
        </p:blipFill>
        <p:spPr bwMode="auto">
          <a:xfrm>
            <a:off x="228600" y="76200"/>
            <a:ext cx="8839200" cy="609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a:defRPr/>
            </a:pPr>
            <a:fld id="{15836D30-5C8A-43A2-9096-A51D600CBA15}" type="slidenum">
              <a:rPr lang="en-US" smtClean="0">
                <a:solidFill>
                  <a:prstClr val="black">
                    <a:tint val="75000"/>
                  </a:prstClr>
                </a:solidFill>
              </a:rPr>
              <a:pPr>
                <a:defRPr/>
              </a:pPr>
              <a:t>3</a:t>
            </a:fld>
            <a:endParaRPr lang="en-US" dirty="0">
              <a:solidFill>
                <a:prstClr val="black">
                  <a:tint val="75000"/>
                </a:prstClr>
              </a:solidFill>
            </a:endParaRPr>
          </a:p>
        </p:txBody>
      </p:sp>
      <p:sp>
        <p:nvSpPr>
          <p:cNvPr id="6" name="Title 1"/>
          <p:cNvSpPr txBox="1">
            <a:spLocks/>
          </p:cNvSpPr>
          <p:nvPr/>
        </p:nvSpPr>
        <p:spPr bwMode="auto">
          <a:xfrm>
            <a:off x="1066800" y="76200"/>
            <a:ext cx="70866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dirty="0" smtClean="0">
                <a:solidFill>
                  <a:srgbClr val="FFC000"/>
                </a:solidFill>
                <a:effectLst>
                  <a:outerShdw blurRad="38100" dist="38100" dir="2700000" algn="tl">
                    <a:srgbClr val="000000">
                      <a:alpha val="43137"/>
                    </a:srgbClr>
                  </a:outerShdw>
                </a:effectLst>
              </a:rPr>
              <a:t>The Reality of BUFR</a:t>
            </a:r>
            <a:endParaRPr lang="en-US" dirty="0">
              <a:solidFill>
                <a:srgbClr val="FFC000"/>
              </a:solidFill>
              <a:effectLst>
                <a:outerShdw blurRad="38100" dist="38100" dir="2700000" algn="tl">
                  <a:srgbClr val="000000">
                    <a:alpha val="43137"/>
                  </a:srgbClr>
                </a:outerShdw>
              </a:effectLst>
            </a:endParaRPr>
          </a:p>
        </p:txBody>
      </p:sp>
      <p:sp>
        <p:nvSpPr>
          <p:cNvPr id="3" name="TextBox 2"/>
          <p:cNvSpPr txBox="1"/>
          <p:nvPr/>
        </p:nvSpPr>
        <p:spPr>
          <a:xfrm>
            <a:off x="152400" y="5181600"/>
            <a:ext cx="8915400" cy="1508105"/>
          </a:xfrm>
          <a:prstGeom prst="rect">
            <a:avLst/>
          </a:prstGeom>
          <a:noFill/>
        </p:spPr>
        <p:txBody>
          <a:bodyPr wrap="square" rtlCol="0">
            <a:spAutoFit/>
          </a:bodyPr>
          <a:lstStyle/>
          <a:p>
            <a:pPr fontAlgn="auto">
              <a:spcBef>
                <a:spcPts val="0"/>
              </a:spcBef>
              <a:spcAft>
                <a:spcPts val="0"/>
              </a:spcAft>
            </a:pPr>
            <a:r>
              <a:rPr lang="en-US" sz="2000" b="1" dirty="0" smtClean="0">
                <a:solidFill>
                  <a:prstClr val="black"/>
                </a:solidFill>
                <a:latin typeface="Calibri"/>
              </a:rPr>
              <a:t>Structure of BUFR radiosonde data received at FNMOC</a:t>
            </a:r>
          </a:p>
          <a:p>
            <a:pPr marL="285750"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“Proper” BUFR—one message containing the full sounding (purple dots)</a:t>
            </a:r>
          </a:p>
          <a:p>
            <a:pPr marL="285750"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“BUFR by parts”—one message for each of the four TEMP parts (red squares)</a:t>
            </a:r>
          </a:p>
          <a:p>
            <a:pPr marL="285750"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NCO’s “legacy” BUFR uses BUFR by parts, as do New Zealand, Australia, China, Japan</a:t>
            </a:r>
          </a:p>
          <a:p>
            <a:pPr marL="285750"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NCO’s BMT BUFR provides multiple messages, some of which are proper BUFR</a:t>
            </a:r>
          </a:p>
        </p:txBody>
      </p:sp>
      <p:sp>
        <p:nvSpPr>
          <p:cNvPr id="5" name="TextBox 4"/>
          <p:cNvSpPr txBox="1"/>
          <p:nvPr/>
        </p:nvSpPr>
        <p:spPr>
          <a:xfrm>
            <a:off x="1371600" y="4674407"/>
            <a:ext cx="5181600" cy="307777"/>
          </a:xfrm>
          <a:prstGeom prst="rect">
            <a:avLst/>
          </a:prstGeom>
          <a:noFill/>
        </p:spPr>
        <p:txBody>
          <a:bodyPr wrap="square" rtlCol="0">
            <a:spAutoFit/>
          </a:bodyPr>
          <a:lstStyle/>
          <a:p>
            <a:pPr fontAlgn="auto">
              <a:spcBef>
                <a:spcPts val="0"/>
              </a:spcBef>
              <a:spcAft>
                <a:spcPts val="0"/>
              </a:spcAft>
            </a:pPr>
            <a:r>
              <a:rPr lang="en-US" sz="1400" dirty="0">
                <a:solidFill>
                  <a:prstClr val="black"/>
                </a:solidFill>
                <a:latin typeface="Calibri"/>
              </a:rPr>
              <a:t>ECMWF, UKMO, NCEP </a:t>
            </a:r>
            <a:r>
              <a:rPr lang="en-US" sz="1400" dirty="0" smtClean="0">
                <a:solidFill>
                  <a:prstClr val="black"/>
                </a:solidFill>
                <a:latin typeface="Calibri"/>
              </a:rPr>
              <a:t>do not plan to use </a:t>
            </a:r>
            <a:r>
              <a:rPr lang="en-US" sz="1400" dirty="0">
                <a:solidFill>
                  <a:prstClr val="black"/>
                </a:solidFill>
                <a:latin typeface="Calibri"/>
              </a:rPr>
              <a:t>BUFR by </a:t>
            </a:r>
            <a:r>
              <a:rPr lang="en-US" sz="1400" dirty="0" smtClean="0">
                <a:solidFill>
                  <a:prstClr val="black"/>
                </a:solidFill>
                <a:latin typeface="Calibri"/>
              </a:rPr>
              <a:t>parts (red squares)</a:t>
            </a:r>
            <a:endParaRPr lang="en-US" sz="1400" dirty="0">
              <a:solidFill>
                <a:prstClr val="black"/>
              </a:solidFill>
              <a:latin typeface="Calibri"/>
            </a:endParaRPr>
          </a:p>
        </p:txBody>
      </p:sp>
    </p:spTree>
    <p:extLst>
      <p:ext uri="{BB962C8B-B14F-4D97-AF65-F5344CB8AC3E}">
        <p14:creationId xmlns:p14="http://schemas.microsoft.com/office/powerpoint/2010/main" xmlns="" val="2564974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118E5DA-639F-4A3D-935A-EBF7996A05BA}" type="slidenum">
              <a:rPr lang="en-US" smtClean="0">
                <a:solidFill>
                  <a:prstClr val="black">
                    <a:tint val="75000"/>
                  </a:prstClr>
                </a:solidFill>
              </a:rPr>
              <a:pPr>
                <a:defRPr/>
              </a:pPr>
              <a:t>4</a:t>
            </a:fld>
            <a:endParaRPr lang="en-US">
              <a:solidFill>
                <a:prstClr val="black">
                  <a:tint val="75000"/>
                </a:prstClr>
              </a:solidFill>
            </a:endParaRPr>
          </a:p>
        </p:txBody>
      </p:sp>
      <p:sp>
        <p:nvSpPr>
          <p:cNvPr id="3" name="TextBox 2"/>
          <p:cNvSpPr txBox="1"/>
          <p:nvPr/>
        </p:nvSpPr>
        <p:spPr>
          <a:xfrm>
            <a:off x="381000" y="1143000"/>
            <a:ext cx="8458200" cy="5724644"/>
          </a:xfrm>
          <a:prstGeom prst="rect">
            <a:avLst/>
          </a:prstGeom>
          <a:noFill/>
        </p:spPr>
        <p:txBody>
          <a:bodyPr wrap="square" rtlCol="0">
            <a:spAutoFit/>
          </a:bodyPr>
          <a:lstStyle/>
          <a:p>
            <a:pPr marL="285750" indent="-285750" fontAlgn="auto">
              <a:spcBef>
                <a:spcPts val="0"/>
              </a:spcBef>
              <a:spcAft>
                <a:spcPts val="0"/>
              </a:spcAft>
              <a:buFont typeface="Arial" panose="020B0604020202020204" pitchFamily="34" charset="0"/>
              <a:buChar char="•"/>
            </a:pPr>
            <a:r>
              <a:rPr lang="en-US" sz="2400" b="1" dirty="0" smtClean="0">
                <a:solidFill>
                  <a:prstClr val="black"/>
                </a:solidFill>
                <a:latin typeface="Calibri"/>
              </a:rPr>
              <a:t>Errors arising from decoding TAC prior to encoding in BUFR</a:t>
            </a:r>
          </a:p>
          <a:p>
            <a:pPr marL="742950" lvl="1"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Wrong leading digits for geopotential height</a:t>
            </a:r>
          </a:p>
          <a:p>
            <a:pPr marL="742950" lvl="1" indent="-285750" fontAlgn="auto">
              <a:spcBef>
                <a:spcPts val="0"/>
              </a:spcBef>
              <a:spcAft>
                <a:spcPts val="0"/>
              </a:spcAft>
              <a:buFont typeface="Arial" panose="020B0604020202020204" pitchFamily="34" charset="0"/>
              <a:buChar char="•"/>
            </a:pPr>
            <a:r>
              <a:rPr lang="en-US" sz="1800" dirty="0">
                <a:solidFill>
                  <a:prstClr val="black"/>
                </a:solidFill>
                <a:latin typeface="Calibri"/>
              </a:rPr>
              <a:t>N</a:t>
            </a:r>
            <a:r>
              <a:rPr lang="en-US" sz="1800" dirty="0" smtClean="0">
                <a:solidFill>
                  <a:prstClr val="black"/>
                </a:solidFill>
                <a:latin typeface="Calibri"/>
              </a:rPr>
              <a:t>egative 1000 mb heights incorrectly decoded</a:t>
            </a:r>
          </a:p>
          <a:p>
            <a:pPr marL="742950" lvl="1"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Various errors for tropopause level (variables mixed up, pressures wrong, etc.)</a:t>
            </a:r>
          </a:p>
          <a:p>
            <a:pPr marL="742950" lvl="1"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Incorrectly decoded pressure for significant levels with pressure &gt; 1000 mb</a:t>
            </a:r>
          </a:p>
          <a:p>
            <a:pPr marL="285750" indent="-285750" fontAlgn="auto">
              <a:spcBef>
                <a:spcPts val="0"/>
              </a:spcBef>
              <a:spcAft>
                <a:spcPts val="0"/>
              </a:spcAft>
              <a:buFont typeface="Arial" panose="020B0604020202020204" pitchFamily="34" charset="0"/>
              <a:buChar char="•"/>
            </a:pPr>
            <a:r>
              <a:rPr lang="en-US" sz="2400" b="1" dirty="0" smtClean="0">
                <a:solidFill>
                  <a:prstClr val="black"/>
                </a:solidFill>
                <a:latin typeface="Calibri"/>
              </a:rPr>
              <a:t>Other errors/problems in BUFR from TAC</a:t>
            </a:r>
          </a:p>
          <a:p>
            <a:pPr marL="742950" lvl="1"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Negative dewpoint depressions from India</a:t>
            </a:r>
          </a:p>
          <a:p>
            <a:pPr marL="742950" lvl="1" indent="-285750" fontAlgn="auto">
              <a:spcBef>
                <a:spcPts val="0"/>
              </a:spcBef>
              <a:spcAft>
                <a:spcPts val="0"/>
              </a:spcAft>
              <a:buFont typeface="Arial" panose="020B0604020202020204" pitchFamily="34" charset="0"/>
              <a:buChar char="•"/>
            </a:pPr>
            <a:r>
              <a:rPr lang="en-US" sz="1800" dirty="0">
                <a:solidFill>
                  <a:prstClr val="black"/>
                </a:solidFill>
                <a:latin typeface="Calibri"/>
              </a:rPr>
              <a:t>S</a:t>
            </a:r>
            <a:r>
              <a:rPr lang="en-US" sz="1800" dirty="0" smtClean="0">
                <a:solidFill>
                  <a:prstClr val="black"/>
                </a:solidFill>
                <a:latin typeface="Calibri"/>
              </a:rPr>
              <a:t>ignificant level winds from Vietnam divided by two</a:t>
            </a:r>
          </a:p>
          <a:p>
            <a:pPr marL="742950" lvl="1"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Inconsistencies in reported time/launch time in BUFR by parts</a:t>
            </a:r>
          </a:p>
          <a:p>
            <a:pPr marL="742950" lvl="1"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TAC errors propagated into BUFR (e.g., pressure divided by 10 for significant winds above 100 mb from India)</a:t>
            </a:r>
          </a:p>
          <a:p>
            <a:pPr marL="285750" indent="-285750" fontAlgn="auto">
              <a:spcBef>
                <a:spcPts val="0"/>
              </a:spcBef>
              <a:spcAft>
                <a:spcPts val="0"/>
              </a:spcAft>
              <a:buFont typeface="Arial" panose="020B0604020202020204" pitchFamily="34" charset="0"/>
              <a:buChar char="•"/>
            </a:pPr>
            <a:r>
              <a:rPr lang="en-US" sz="2400" b="1" dirty="0" smtClean="0">
                <a:solidFill>
                  <a:prstClr val="black"/>
                </a:solidFill>
                <a:latin typeface="Calibri"/>
              </a:rPr>
              <a:t>Missing information</a:t>
            </a:r>
          </a:p>
          <a:p>
            <a:pPr marL="742950" lvl="1"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Supplemental information for dropsondes not encoded in BUFR</a:t>
            </a:r>
          </a:p>
          <a:p>
            <a:pPr marL="742950" lvl="1"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Significant level winds from U.S. data in separate BUFR files—converted from PPBB, PPDD PILOT format messages</a:t>
            </a:r>
          </a:p>
          <a:p>
            <a:pPr marL="285750" indent="-285750" fontAlgn="auto">
              <a:spcBef>
                <a:spcPts val="0"/>
              </a:spcBef>
              <a:spcAft>
                <a:spcPts val="0"/>
              </a:spcAft>
              <a:buFont typeface="Arial" panose="020B0604020202020204" pitchFamily="34" charset="0"/>
              <a:buChar char="•"/>
            </a:pPr>
            <a:r>
              <a:rPr lang="en-US" sz="2400" b="1" dirty="0" smtClean="0">
                <a:solidFill>
                  <a:prstClr val="black"/>
                </a:solidFill>
                <a:latin typeface="Calibri"/>
              </a:rPr>
              <a:t>Incomplete BUFR soundings with data filled in from TAC</a:t>
            </a:r>
          </a:p>
          <a:p>
            <a:pPr marL="742950" lvl="1"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Truncation of significant level data from Australia</a:t>
            </a:r>
          </a:p>
          <a:p>
            <a:pPr marL="742950" lvl="1" indent="-285750" fontAlgn="auto">
              <a:spcBef>
                <a:spcPts val="0"/>
              </a:spcBef>
              <a:spcAft>
                <a:spcPts val="0"/>
              </a:spcAft>
              <a:buFont typeface="Arial" panose="020B0604020202020204" pitchFamily="34" charset="0"/>
              <a:buChar char="•"/>
            </a:pPr>
            <a:r>
              <a:rPr lang="en-US" sz="1800" dirty="0" smtClean="0">
                <a:solidFill>
                  <a:prstClr val="black"/>
                </a:solidFill>
                <a:latin typeface="Calibri"/>
              </a:rPr>
              <a:t>Missing data above 100 mb (e.g., South Africa)</a:t>
            </a:r>
          </a:p>
          <a:p>
            <a:pPr marL="285750" indent="-285750" fontAlgn="auto">
              <a:spcBef>
                <a:spcPts val="0"/>
              </a:spcBef>
              <a:spcAft>
                <a:spcPts val="0"/>
              </a:spcAft>
              <a:buFont typeface="Arial" panose="020B0604020202020204" pitchFamily="34" charset="0"/>
              <a:buChar char="•"/>
            </a:pPr>
            <a:endParaRPr lang="en-US" sz="1800" dirty="0">
              <a:solidFill>
                <a:prstClr val="black"/>
              </a:solidFill>
              <a:latin typeface="Calibri"/>
            </a:endParaRPr>
          </a:p>
        </p:txBody>
      </p:sp>
      <p:sp>
        <p:nvSpPr>
          <p:cNvPr id="4" name="Title 1"/>
          <p:cNvSpPr txBox="1">
            <a:spLocks/>
          </p:cNvSpPr>
          <p:nvPr/>
        </p:nvSpPr>
        <p:spPr bwMode="auto">
          <a:xfrm>
            <a:off x="1066800" y="76200"/>
            <a:ext cx="70866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dirty="0" smtClean="0">
                <a:solidFill>
                  <a:srgbClr val="FFC000"/>
                </a:solidFill>
                <a:effectLst>
                  <a:outerShdw blurRad="38100" dist="38100" dir="2700000" algn="tl">
                    <a:srgbClr val="000000">
                      <a:alpha val="43137"/>
                    </a:srgbClr>
                  </a:outerShdw>
                </a:effectLst>
              </a:rPr>
              <a:t>Examples of Data Errors</a:t>
            </a:r>
            <a:endParaRPr lang="en-US"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05913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4BFDEC7D-2E57-4A9C-A648-314BEF132694}" type="slidenum">
              <a:rPr lang="en-US" smtClean="0">
                <a:solidFill>
                  <a:prstClr val="black">
                    <a:tint val="75000"/>
                  </a:prstClr>
                </a:solidFill>
              </a:rPr>
              <a:pPr/>
              <a:t>5</a:t>
            </a:fld>
            <a:endParaRPr lang="en-US">
              <a:solidFill>
                <a:prstClr val="black">
                  <a:tint val="75000"/>
                </a:prstClr>
              </a:solidFill>
            </a:endParaRPr>
          </a:p>
        </p:txBody>
      </p:sp>
      <p:sp>
        <p:nvSpPr>
          <p:cNvPr id="9" name="Title 1"/>
          <p:cNvSpPr txBox="1">
            <a:spLocks/>
          </p:cNvSpPr>
          <p:nvPr/>
        </p:nvSpPr>
        <p:spPr bwMode="auto">
          <a:xfrm>
            <a:off x="1066800" y="76200"/>
            <a:ext cx="70866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dirty="0" smtClean="0">
                <a:solidFill>
                  <a:srgbClr val="FFC000"/>
                </a:solidFill>
                <a:effectLst>
                  <a:outerShdw blurRad="38100" dist="38100" dir="2700000" algn="tl">
                    <a:srgbClr val="000000">
                      <a:alpha val="43137"/>
                    </a:srgbClr>
                  </a:outerShdw>
                </a:effectLst>
              </a:rPr>
              <a:t>Examples of Metadata Errors</a:t>
            </a:r>
            <a:endParaRPr lang="en-US" dirty="0">
              <a:solidFill>
                <a:srgbClr val="FFC000"/>
              </a:solidFill>
              <a:effectLst>
                <a:outerShdw blurRad="38100" dist="38100" dir="2700000" algn="tl">
                  <a:srgbClr val="000000">
                    <a:alpha val="43137"/>
                  </a:srgbClr>
                </a:outerShdw>
              </a:effectLst>
            </a:endParaRPr>
          </a:p>
        </p:txBody>
      </p:sp>
      <p:sp>
        <p:nvSpPr>
          <p:cNvPr id="8" name="Content Placeholder 4"/>
          <p:cNvSpPr txBox="1">
            <a:spLocks/>
          </p:cNvSpPr>
          <p:nvPr/>
        </p:nvSpPr>
        <p:spPr>
          <a:xfrm>
            <a:off x="457200" y="1295400"/>
            <a:ext cx="8610600" cy="5334000"/>
          </a:xfrm>
          <a:prstGeom prst="rect">
            <a:avLst/>
          </a:prstGeom>
        </p:spPr>
        <p:txBody>
          <a:bodyPr>
            <a:normAutofit fontScale="92500" lnSpcReduction="10000"/>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b="1" dirty="0" smtClean="0">
                <a:solidFill>
                  <a:prstClr val="black"/>
                </a:solidFill>
              </a:rPr>
              <a:t>Failure to convert degrees-minutes-seconds to decimal degrees</a:t>
            </a:r>
          </a:p>
          <a:p>
            <a:pPr lvl="1"/>
            <a:r>
              <a:rPr lang="en-US" sz="1900" dirty="0" smtClean="0">
                <a:solidFill>
                  <a:prstClr val="black"/>
                </a:solidFill>
              </a:rPr>
              <a:t>e.g., </a:t>
            </a:r>
            <a:r>
              <a:rPr lang="en-US" sz="1900" dirty="0">
                <a:solidFill>
                  <a:prstClr val="black"/>
                </a:solidFill>
              </a:rPr>
              <a:t>44373 (</a:t>
            </a:r>
            <a:r>
              <a:rPr lang="en-US" sz="1900" dirty="0" err="1" smtClean="0">
                <a:solidFill>
                  <a:prstClr val="black"/>
                </a:solidFill>
              </a:rPr>
              <a:t>Dalanzadgad</a:t>
            </a:r>
            <a:r>
              <a:rPr lang="en-US" sz="1900" dirty="0" smtClean="0">
                <a:solidFill>
                  <a:prstClr val="black"/>
                </a:solidFill>
              </a:rPr>
              <a:t>, Mongolia)</a:t>
            </a:r>
          </a:p>
          <a:p>
            <a:pPr lvl="2"/>
            <a:r>
              <a:rPr lang="en-US" sz="1500" dirty="0" smtClean="0">
                <a:solidFill>
                  <a:prstClr val="black"/>
                </a:solidFill>
              </a:rPr>
              <a:t>WMO location (in degrees and minutes): </a:t>
            </a:r>
            <a:r>
              <a:rPr lang="pt-BR" sz="1500" dirty="0" smtClean="0">
                <a:solidFill>
                  <a:prstClr val="black"/>
                </a:solidFill>
              </a:rPr>
              <a:t>43 35N, 104 25E</a:t>
            </a:r>
          </a:p>
          <a:p>
            <a:pPr lvl="2"/>
            <a:r>
              <a:rPr lang="pt-BR" sz="1500" dirty="0" smtClean="0">
                <a:solidFill>
                  <a:prstClr val="black"/>
                </a:solidFill>
              </a:rPr>
              <a:t>BUFR location (in decimal degrees): 43.35°, 104.25° </a:t>
            </a:r>
          </a:p>
          <a:p>
            <a:pPr lvl="2"/>
            <a:r>
              <a:rPr lang="pt-BR" sz="1500" dirty="0" smtClean="0">
                <a:solidFill>
                  <a:prstClr val="black"/>
                </a:solidFill>
              </a:rPr>
              <a:t>FNMOC location (in decimal degrees): 43.58</a:t>
            </a:r>
            <a:r>
              <a:rPr lang="pt-BR" sz="1500" dirty="0">
                <a:solidFill>
                  <a:prstClr val="black"/>
                </a:solidFill>
              </a:rPr>
              <a:t>°</a:t>
            </a:r>
            <a:r>
              <a:rPr lang="pt-BR" sz="1500" dirty="0" smtClean="0">
                <a:solidFill>
                  <a:prstClr val="black"/>
                </a:solidFill>
              </a:rPr>
              <a:t>, 104.42°</a:t>
            </a:r>
          </a:p>
          <a:p>
            <a:pPr lvl="1"/>
            <a:r>
              <a:rPr lang="pt-BR" sz="1900" dirty="0" smtClean="0">
                <a:solidFill>
                  <a:prstClr val="black"/>
                </a:solidFill>
              </a:rPr>
              <a:t>All stations in Mongolia and the Philippines have this error</a:t>
            </a:r>
          </a:p>
          <a:p>
            <a:r>
              <a:rPr lang="pt-BR" sz="2400" b="1" dirty="0" smtClean="0">
                <a:solidFill>
                  <a:prstClr val="black"/>
                </a:solidFill>
              </a:rPr>
              <a:t>Sign error in longitude</a:t>
            </a:r>
          </a:p>
          <a:p>
            <a:pPr lvl="1"/>
            <a:r>
              <a:rPr lang="pt-BR" sz="1900" dirty="0" smtClean="0">
                <a:solidFill>
                  <a:prstClr val="black"/>
                </a:solidFill>
              </a:rPr>
              <a:t>e.g., 70414 (Shemya AFB, AK): FNMOC = 174.10° ; BUFR = -174.11°</a:t>
            </a:r>
          </a:p>
          <a:p>
            <a:pPr lvl="1"/>
            <a:r>
              <a:rPr lang="pt-BR" sz="1900" dirty="0" smtClean="0">
                <a:solidFill>
                  <a:prstClr val="black"/>
                </a:solidFill>
              </a:rPr>
              <a:t>Also 60018 (Tenerife, Canary Islands), 71603 (Yarmouth, Nova Scotia)</a:t>
            </a:r>
            <a:endParaRPr lang="en-US" sz="1900" dirty="0" smtClean="0">
              <a:solidFill>
                <a:prstClr val="black"/>
              </a:solidFill>
            </a:endParaRPr>
          </a:p>
          <a:p>
            <a:r>
              <a:rPr lang="en-US" sz="2400" b="1" dirty="0" smtClean="0">
                <a:solidFill>
                  <a:prstClr val="black"/>
                </a:solidFill>
              </a:rPr>
              <a:t>Confusion between </a:t>
            </a:r>
            <a:r>
              <a:rPr lang="en-US" sz="2400" b="1" dirty="0" err="1" smtClean="0">
                <a:solidFill>
                  <a:prstClr val="black"/>
                </a:solidFill>
              </a:rPr>
              <a:t>Hp</a:t>
            </a:r>
            <a:r>
              <a:rPr lang="en-US" sz="2400" b="1" dirty="0" smtClean="0">
                <a:solidFill>
                  <a:prstClr val="black"/>
                </a:solidFill>
              </a:rPr>
              <a:t> and </a:t>
            </a:r>
            <a:r>
              <a:rPr lang="en-US" sz="2400" b="1" dirty="0" err="1" smtClean="0">
                <a:solidFill>
                  <a:prstClr val="black"/>
                </a:solidFill>
              </a:rPr>
              <a:t>Hha</a:t>
            </a:r>
            <a:r>
              <a:rPr lang="en-US" sz="2400" b="1" dirty="0" smtClean="0">
                <a:solidFill>
                  <a:prstClr val="black"/>
                </a:solidFill>
              </a:rPr>
              <a:t> elevations</a:t>
            </a:r>
          </a:p>
          <a:p>
            <a:pPr lvl="1"/>
            <a:r>
              <a:rPr lang="en-US" sz="1900" dirty="0" err="1" smtClean="0">
                <a:solidFill>
                  <a:prstClr val="black"/>
                </a:solidFill>
              </a:rPr>
              <a:t>Hp</a:t>
            </a:r>
            <a:r>
              <a:rPr lang="en-US" sz="1900" dirty="0" smtClean="0">
                <a:solidFill>
                  <a:prstClr val="black"/>
                </a:solidFill>
              </a:rPr>
              <a:t> = barometer height, which should be the elevation corresponding to the surface pressure and so should be the one used for radiosonde data</a:t>
            </a:r>
          </a:p>
          <a:p>
            <a:pPr lvl="1"/>
            <a:r>
              <a:rPr lang="en-US" sz="1900" dirty="0" err="1" smtClean="0">
                <a:solidFill>
                  <a:prstClr val="black"/>
                </a:solidFill>
              </a:rPr>
              <a:t>Hha</a:t>
            </a:r>
            <a:r>
              <a:rPr lang="en-US" sz="1900" dirty="0" smtClean="0">
                <a:solidFill>
                  <a:prstClr val="black"/>
                </a:solidFill>
              </a:rPr>
              <a:t> = either Ha (official airport altitude) or H (ground elevation)</a:t>
            </a:r>
          </a:p>
          <a:p>
            <a:pPr lvl="1"/>
            <a:r>
              <a:rPr lang="en-US" sz="1900" dirty="0" smtClean="0">
                <a:solidFill>
                  <a:prstClr val="black"/>
                </a:solidFill>
              </a:rPr>
              <a:t>e.g., 70350 (Kodiak, AK)</a:t>
            </a:r>
          </a:p>
          <a:p>
            <a:pPr lvl="2"/>
            <a:r>
              <a:rPr lang="en-US" sz="1500" dirty="0" smtClean="0">
                <a:solidFill>
                  <a:prstClr val="black"/>
                </a:solidFill>
              </a:rPr>
              <a:t>WMO </a:t>
            </a:r>
            <a:r>
              <a:rPr lang="en-US" sz="1500" dirty="0" err="1" smtClean="0">
                <a:solidFill>
                  <a:prstClr val="black"/>
                </a:solidFill>
              </a:rPr>
              <a:t>VolA</a:t>
            </a:r>
            <a:r>
              <a:rPr lang="en-US" sz="1500" dirty="0" smtClean="0">
                <a:solidFill>
                  <a:prstClr val="black"/>
                </a:solidFill>
              </a:rPr>
              <a:t> gives </a:t>
            </a:r>
            <a:r>
              <a:rPr lang="en-US" sz="1500" dirty="0" err="1" smtClean="0">
                <a:solidFill>
                  <a:prstClr val="black"/>
                </a:solidFill>
              </a:rPr>
              <a:t>Hp</a:t>
            </a:r>
            <a:r>
              <a:rPr lang="en-US" sz="1500" dirty="0" smtClean="0">
                <a:solidFill>
                  <a:prstClr val="black"/>
                </a:solidFill>
              </a:rPr>
              <a:t> = 33.8 m and </a:t>
            </a:r>
            <a:r>
              <a:rPr lang="en-US" sz="1500" dirty="0" err="1" smtClean="0">
                <a:solidFill>
                  <a:prstClr val="black"/>
                </a:solidFill>
              </a:rPr>
              <a:t>Hha</a:t>
            </a:r>
            <a:r>
              <a:rPr lang="en-US" sz="1500" dirty="0" smtClean="0">
                <a:solidFill>
                  <a:prstClr val="black"/>
                </a:solidFill>
              </a:rPr>
              <a:t> = 5.5 m</a:t>
            </a:r>
          </a:p>
          <a:p>
            <a:pPr lvl="2"/>
            <a:r>
              <a:rPr lang="en-US" sz="1500" dirty="0" smtClean="0">
                <a:solidFill>
                  <a:prstClr val="black"/>
                </a:solidFill>
              </a:rPr>
              <a:t>BUFR uses 34 m = </a:t>
            </a:r>
            <a:r>
              <a:rPr lang="en-US" sz="1500" dirty="0" err="1" smtClean="0">
                <a:solidFill>
                  <a:prstClr val="black"/>
                </a:solidFill>
              </a:rPr>
              <a:t>Hp</a:t>
            </a:r>
            <a:r>
              <a:rPr lang="en-US" sz="1500" dirty="0" smtClean="0">
                <a:solidFill>
                  <a:prstClr val="black"/>
                </a:solidFill>
              </a:rPr>
              <a:t>, FNMOC uses 6 m = </a:t>
            </a:r>
            <a:r>
              <a:rPr lang="en-US" sz="1500" dirty="0" err="1" smtClean="0">
                <a:solidFill>
                  <a:prstClr val="black"/>
                </a:solidFill>
              </a:rPr>
              <a:t>Hha</a:t>
            </a:r>
            <a:endParaRPr lang="en-US" sz="1500" dirty="0" smtClean="0">
              <a:solidFill>
                <a:prstClr val="black"/>
              </a:solidFill>
            </a:endParaRPr>
          </a:p>
          <a:p>
            <a:pPr lvl="2"/>
            <a:r>
              <a:rPr lang="en-US" sz="1500" dirty="0" smtClean="0">
                <a:solidFill>
                  <a:prstClr val="black"/>
                </a:solidFill>
              </a:rPr>
              <a:t>Hydrostatic estimates of surface elevation from the lowest mandatory level height favor FNMOC</a:t>
            </a:r>
          </a:p>
          <a:p>
            <a:pPr lvl="2"/>
            <a:r>
              <a:rPr lang="en-US" sz="1500" dirty="0" smtClean="0">
                <a:solidFill>
                  <a:prstClr val="black"/>
                </a:solidFill>
              </a:rPr>
              <a:t>Possible adjustment made to station pressure to correct the value to </a:t>
            </a:r>
            <a:r>
              <a:rPr lang="en-US" sz="1500" dirty="0" err="1" smtClean="0">
                <a:solidFill>
                  <a:prstClr val="black"/>
                </a:solidFill>
              </a:rPr>
              <a:t>Hha</a:t>
            </a:r>
            <a:r>
              <a:rPr lang="en-US" sz="1500" dirty="0" smtClean="0">
                <a:solidFill>
                  <a:prstClr val="black"/>
                </a:solidFill>
              </a:rPr>
              <a:t>?</a:t>
            </a:r>
          </a:p>
          <a:p>
            <a:pPr marL="914400" lvl="2" indent="0">
              <a:buFont typeface="Arial" pitchFamily="34" charset="0"/>
              <a:buNone/>
            </a:pPr>
            <a:endParaRPr lang="en-US" sz="1800" dirty="0" smtClean="0">
              <a:solidFill>
                <a:prstClr val="black"/>
              </a:solidFill>
            </a:endParaRPr>
          </a:p>
        </p:txBody>
      </p:sp>
    </p:spTree>
    <p:extLst>
      <p:ext uri="{BB962C8B-B14F-4D97-AF65-F5344CB8AC3E}">
        <p14:creationId xmlns:p14="http://schemas.microsoft.com/office/powerpoint/2010/main" xmlns="" val="3301514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4BFDEC7D-2E57-4A9C-A648-314BEF132694}" type="slidenum">
              <a:rPr lang="en-US" smtClean="0">
                <a:solidFill>
                  <a:prstClr val="black">
                    <a:tint val="75000"/>
                  </a:prstClr>
                </a:solidFill>
              </a:rPr>
              <a:pPr/>
              <a:t>6</a:t>
            </a:fld>
            <a:endParaRPr lang="en-US">
              <a:solidFill>
                <a:prstClr val="black">
                  <a:tint val="75000"/>
                </a:prstClr>
              </a:solidFill>
            </a:endParaRPr>
          </a:p>
        </p:txBody>
      </p:sp>
      <p:pic>
        <p:nvPicPr>
          <p:cNvPr id="2050" name="Picture 2" descr="C:\Users\pauley\Downloads\Yuma_74004.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04162" y="1154548"/>
            <a:ext cx="8435038" cy="54864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5105400" y="1383148"/>
            <a:ext cx="3505200" cy="3293209"/>
          </a:xfrm>
          <a:prstGeom prst="rect">
            <a:avLst/>
          </a:prstGeom>
          <a:solidFill>
            <a:schemeClr val="accent3">
              <a:lumMod val="20000"/>
              <a:lumOff val="80000"/>
            </a:schemeClr>
          </a:solidFill>
          <a:ln w="12700">
            <a:solidFill>
              <a:schemeClr val="tx1"/>
            </a:solidFill>
          </a:ln>
        </p:spPr>
        <p:txBody>
          <a:bodyPr wrap="square" rtlCol="0">
            <a:spAutoFit/>
          </a:bodyPr>
          <a:lstStyle/>
          <a:p>
            <a:pPr fontAlgn="auto">
              <a:spcBef>
                <a:spcPts val="0"/>
              </a:spcBef>
              <a:spcAft>
                <a:spcPts val="0"/>
              </a:spcAft>
            </a:pPr>
            <a:r>
              <a:rPr lang="en-US" sz="1800" b="1" dirty="0" smtClean="0">
                <a:solidFill>
                  <a:prstClr val="black"/>
                </a:solidFill>
                <a:latin typeface="Calibri"/>
              </a:rPr>
              <a:t>Yuma Proving Ground (74004) is an example of a station with bad metadata in NCO’s station list and in the WMO </a:t>
            </a:r>
            <a:r>
              <a:rPr lang="en-US" sz="1800" b="1" dirty="0" err="1" smtClean="0">
                <a:solidFill>
                  <a:prstClr val="black"/>
                </a:solidFill>
                <a:latin typeface="Calibri"/>
              </a:rPr>
              <a:t>VolA</a:t>
            </a:r>
            <a:r>
              <a:rPr lang="en-US" sz="1800" b="1" dirty="0" smtClean="0">
                <a:solidFill>
                  <a:prstClr val="black"/>
                </a:solidFill>
                <a:latin typeface="Calibri"/>
              </a:rPr>
              <a:t> station list. </a:t>
            </a:r>
          </a:p>
          <a:p>
            <a:pPr fontAlgn="auto">
              <a:spcBef>
                <a:spcPts val="0"/>
              </a:spcBef>
              <a:spcAft>
                <a:spcPts val="0"/>
              </a:spcAft>
            </a:pPr>
            <a:r>
              <a:rPr lang="en-US" sz="1600" dirty="0" smtClean="0">
                <a:solidFill>
                  <a:prstClr val="black"/>
                </a:solidFill>
                <a:latin typeface="Calibri"/>
              </a:rPr>
              <a:t>  YPG:  32.87, -114.33, 131 m</a:t>
            </a:r>
          </a:p>
          <a:p>
            <a:pPr fontAlgn="auto">
              <a:spcBef>
                <a:spcPts val="0"/>
              </a:spcBef>
              <a:spcAft>
                <a:spcPts val="0"/>
              </a:spcAft>
            </a:pPr>
            <a:r>
              <a:rPr lang="en-US" sz="1600" dirty="0" smtClean="0">
                <a:solidFill>
                  <a:prstClr val="black"/>
                </a:solidFill>
                <a:latin typeface="Calibri"/>
              </a:rPr>
              <a:t>  FNMOC:  32.867. -114.333, 136 m</a:t>
            </a:r>
          </a:p>
          <a:p>
            <a:pPr fontAlgn="auto">
              <a:spcBef>
                <a:spcPts val="0"/>
              </a:spcBef>
              <a:spcAft>
                <a:spcPts val="0"/>
              </a:spcAft>
            </a:pPr>
            <a:r>
              <a:rPr lang="en-US" sz="1600" dirty="0" smtClean="0">
                <a:solidFill>
                  <a:prstClr val="black"/>
                </a:solidFill>
                <a:latin typeface="Calibri"/>
              </a:rPr>
              <a:t>  BUFR:  32.5, -114.0, 231 m</a:t>
            </a:r>
          </a:p>
          <a:p>
            <a:pPr fontAlgn="auto">
              <a:spcBef>
                <a:spcPts val="0"/>
              </a:spcBef>
              <a:spcAft>
                <a:spcPts val="0"/>
              </a:spcAft>
            </a:pPr>
            <a:r>
              <a:rPr lang="en-US" sz="1600" dirty="0" smtClean="0">
                <a:solidFill>
                  <a:prstClr val="black"/>
                </a:solidFill>
                <a:latin typeface="Calibri"/>
              </a:rPr>
              <a:t>  WMO:  32.5, -114.0, 231 m</a:t>
            </a:r>
          </a:p>
          <a:p>
            <a:pPr fontAlgn="auto">
              <a:spcBef>
                <a:spcPts val="0"/>
              </a:spcBef>
              <a:spcAft>
                <a:spcPts val="0"/>
              </a:spcAft>
            </a:pPr>
            <a:endParaRPr lang="en-US" sz="1800" dirty="0" smtClean="0">
              <a:solidFill>
                <a:prstClr val="black"/>
              </a:solidFill>
              <a:latin typeface="Calibri"/>
            </a:endParaRPr>
          </a:p>
          <a:p>
            <a:pPr fontAlgn="auto">
              <a:spcBef>
                <a:spcPts val="0"/>
              </a:spcBef>
              <a:spcAft>
                <a:spcPts val="0"/>
              </a:spcAft>
            </a:pPr>
            <a:r>
              <a:rPr lang="en-US" sz="1800" dirty="0" smtClean="0">
                <a:solidFill>
                  <a:prstClr val="black"/>
                </a:solidFill>
                <a:latin typeface="Calibri"/>
              </a:rPr>
              <a:t>The BUFR/WMO location is actually for 74005, with the latitude of 32° 50’ misinterpreted as 32.50 °.</a:t>
            </a:r>
            <a:endParaRPr lang="en-US" sz="1800" dirty="0">
              <a:solidFill>
                <a:prstClr val="black"/>
              </a:solidFill>
              <a:latin typeface="Calibri"/>
            </a:endParaRPr>
          </a:p>
        </p:txBody>
      </p:sp>
      <p:sp>
        <p:nvSpPr>
          <p:cNvPr id="5" name="TextBox 4"/>
          <p:cNvSpPr txBox="1"/>
          <p:nvPr/>
        </p:nvSpPr>
        <p:spPr>
          <a:xfrm>
            <a:off x="3124200" y="1715869"/>
            <a:ext cx="1447800" cy="646331"/>
          </a:xfrm>
          <a:prstGeom prst="rect">
            <a:avLst/>
          </a:prstGeom>
          <a:noFill/>
        </p:spPr>
        <p:txBody>
          <a:bodyPr wrap="square" rtlCol="0">
            <a:spAutoFit/>
          </a:bodyPr>
          <a:lstStyle/>
          <a:p>
            <a:pPr algn="ctr" fontAlgn="auto">
              <a:spcBef>
                <a:spcPts val="0"/>
              </a:spcBef>
              <a:spcAft>
                <a:spcPts val="0"/>
              </a:spcAft>
            </a:pPr>
            <a:r>
              <a:rPr lang="en-US" sz="1800" b="1" dirty="0" smtClean="0">
                <a:solidFill>
                  <a:srgbClr val="FFFF00"/>
                </a:solidFill>
                <a:latin typeface="Calibri"/>
              </a:rPr>
              <a:t>Correct location</a:t>
            </a:r>
            <a:endParaRPr lang="en-US" sz="1800" b="1" dirty="0">
              <a:solidFill>
                <a:srgbClr val="FFFF00"/>
              </a:solidFill>
              <a:latin typeface="Calibri"/>
            </a:endParaRPr>
          </a:p>
        </p:txBody>
      </p:sp>
      <p:sp>
        <p:nvSpPr>
          <p:cNvPr id="6" name="TextBox 5"/>
          <p:cNvSpPr txBox="1"/>
          <p:nvPr/>
        </p:nvSpPr>
        <p:spPr>
          <a:xfrm>
            <a:off x="6162472" y="4982184"/>
            <a:ext cx="1524000" cy="646331"/>
          </a:xfrm>
          <a:prstGeom prst="rect">
            <a:avLst/>
          </a:prstGeom>
          <a:noFill/>
        </p:spPr>
        <p:txBody>
          <a:bodyPr wrap="square" rtlCol="0">
            <a:spAutoFit/>
          </a:bodyPr>
          <a:lstStyle/>
          <a:p>
            <a:pPr algn="ctr" fontAlgn="auto">
              <a:spcBef>
                <a:spcPts val="0"/>
              </a:spcBef>
              <a:spcAft>
                <a:spcPts val="0"/>
              </a:spcAft>
            </a:pPr>
            <a:r>
              <a:rPr lang="en-US" sz="1800" b="1" dirty="0" smtClean="0">
                <a:solidFill>
                  <a:srgbClr val="FFFF00"/>
                </a:solidFill>
                <a:latin typeface="Calibri"/>
              </a:rPr>
              <a:t>WMO, BUFR location</a:t>
            </a:r>
            <a:endParaRPr lang="en-US" sz="1800" b="1" dirty="0">
              <a:solidFill>
                <a:srgbClr val="FFFF00"/>
              </a:solidFill>
              <a:latin typeface="Calibri"/>
            </a:endParaRPr>
          </a:p>
        </p:txBody>
      </p:sp>
      <p:sp>
        <p:nvSpPr>
          <p:cNvPr id="9" name="Title 1"/>
          <p:cNvSpPr txBox="1">
            <a:spLocks/>
          </p:cNvSpPr>
          <p:nvPr/>
        </p:nvSpPr>
        <p:spPr bwMode="auto">
          <a:xfrm>
            <a:off x="1066800" y="76200"/>
            <a:ext cx="70866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dirty="0" smtClean="0">
                <a:solidFill>
                  <a:srgbClr val="FFC000"/>
                </a:solidFill>
                <a:effectLst>
                  <a:outerShdw blurRad="38100" dist="38100" dir="2700000" algn="tl">
                    <a:srgbClr val="000000">
                      <a:alpha val="43137"/>
                    </a:srgbClr>
                  </a:outerShdw>
                </a:effectLst>
              </a:rPr>
              <a:t>Metadata Error Example</a:t>
            </a:r>
            <a:endParaRPr lang="en-US"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867686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24527</TotalTime>
  <Words>1226</Words>
  <Application>Microsoft Office PowerPoint</Application>
  <PresentationFormat>On-screen Show (4:3)</PresentationFormat>
  <Paragraphs>101</Paragraphs>
  <Slides>6</Slides>
  <Notes>6</Notes>
  <HiddenSlides>1</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Stream</vt:lpstr>
      <vt:lpstr>Office Theme</vt:lpstr>
      <vt:lpstr>Slide 1</vt:lpstr>
      <vt:lpstr>Slide 2</vt:lpstr>
      <vt:lpstr>Slide 3</vt:lpstr>
      <vt:lpstr>Slide 4</vt:lpstr>
      <vt:lpstr>Slide 5</vt:lpstr>
      <vt:lpstr>Slide 6</vt:lpstr>
    </vt:vector>
  </TitlesOfParts>
  <Company>Micron Electronics,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WG/OD</dc:title>
  <dc:creator>Anthony Ramirez</dc:creator>
  <cp:lastModifiedBy>Simon Elliott</cp:lastModifiedBy>
  <cp:revision>1072</cp:revision>
  <cp:lastPrinted>2015-05-14T15:12:07Z</cp:lastPrinted>
  <dcterms:created xsi:type="dcterms:W3CDTF">2000-12-21T16:44:39Z</dcterms:created>
  <dcterms:modified xsi:type="dcterms:W3CDTF">2015-10-07T14:03:48Z</dcterms:modified>
</cp:coreProperties>
</file>